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5"/>
  </p:notesMasterIdLst>
  <p:handoutMasterIdLst>
    <p:handoutMasterId r:id="rId26"/>
  </p:handoutMasterIdLst>
  <p:sldIdLst>
    <p:sldId id="1567" r:id="rId5"/>
    <p:sldId id="1573" r:id="rId6"/>
    <p:sldId id="650" r:id="rId7"/>
    <p:sldId id="663" r:id="rId8"/>
    <p:sldId id="653" r:id="rId9"/>
    <p:sldId id="953" r:id="rId10"/>
    <p:sldId id="954" r:id="rId11"/>
    <p:sldId id="955" r:id="rId12"/>
    <p:sldId id="956" r:id="rId13"/>
    <p:sldId id="958" r:id="rId14"/>
    <p:sldId id="959" r:id="rId15"/>
    <p:sldId id="1564" r:id="rId16"/>
    <p:sldId id="961" r:id="rId17"/>
    <p:sldId id="968" r:id="rId18"/>
    <p:sldId id="1559" r:id="rId19"/>
    <p:sldId id="662" r:id="rId20"/>
    <p:sldId id="1574" r:id="rId21"/>
    <p:sldId id="1575" r:id="rId22"/>
    <p:sldId id="1576" r:id="rId23"/>
    <p:sldId id="1569"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Inter" panose="020B0502030000000004" pitchFamily="34" charset="0"/>
      <p:regular r:id="rId31"/>
      <p:bold r:id="rId32"/>
      <p:italic r:id="rId33"/>
      <p:boldItalic r:id="rId34"/>
    </p:embeddedFont>
    <p:embeddedFont>
      <p:font typeface="Sons Condensed Extrabold" panose="02060906060206060203" pitchFamily="18"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6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0"/>
    <a:srgbClr val="005EB6"/>
    <a:srgbClr val="439297"/>
    <a:srgbClr val="C7DBDB"/>
    <a:srgbClr val="96BDBD"/>
    <a:srgbClr val="458A8A"/>
    <a:srgbClr val="212121"/>
    <a:srgbClr val="58984B"/>
    <a:srgbClr val="BFA682"/>
    <a:srgbClr val="8F7D6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52" autoAdjust="0"/>
    <p:restoredTop sz="96374" autoAdjust="0"/>
  </p:normalViewPr>
  <p:slideViewPr>
    <p:cSldViewPr snapToGrid="0" snapToObjects="1" showGuides="1">
      <p:cViewPr>
        <p:scale>
          <a:sx n="80" d="100"/>
          <a:sy n="80" d="100"/>
        </p:scale>
        <p:origin x="354" y="774"/>
      </p:cViewPr>
      <p:guideLst>
        <p:guide orient="horz" pos="2256"/>
        <p:guide pos="369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showGuides="1">
      <p:cViewPr varScale="1">
        <p:scale>
          <a:sx n="76" d="100"/>
          <a:sy n="76" d="100"/>
        </p:scale>
        <p:origin x="3312"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B6B6-4E7A-A445-A373-70EB82AD0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nter" panose="02000503000000020004"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2E9532A8-4888-A64E-B2D1-7642670E08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45F3F-4280-4241-A55C-C635F11CFA20}" type="datetimeFigureOut">
              <a:rPr lang="en-US">
                <a:latin typeface="Inter" panose="02000503000000020004" pitchFamily="2" charset="0"/>
                <a:cs typeface="Arial" panose="020B0604020202020204" pitchFamily="34" charset="0"/>
              </a:rPr>
              <a:t>10/30/2023</a:t>
            </a:fld>
            <a:endParaRPr lang="en-US" dirty="0">
              <a:latin typeface="Inter" panose="02000503000000020004"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832E0019-9C88-8740-9DC7-43CA22CBD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Inter" panose="02000503000000020004" pitchFamily="2" charset="0"/>
              <a:cs typeface="Arial" panose="020B0604020202020204" pitchFamily="34" charset="0"/>
            </a:endParaRPr>
          </a:p>
        </p:txBody>
      </p:sp>
      <p:sp>
        <p:nvSpPr>
          <p:cNvPr id="5" name="Slide Number Placeholder 4">
            <a:extLst>
              <a:ext uri="{FF2B5EF4-FFF2-40B4-BE49-F238E27FC236}">
                <a16:creationId xmlns:a16="http://schemas.microsoft.com/office/drawing/2014/main" id="{ADAA7054-C658-7843-B285-432D0AAA0C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57917D-67DC-8946-9800-8E4AAAAFFC67}" type="slidenum">
              <a:rPr lang="en-US">
                <a:latin typeface="Inter" panose="02000503000000020004" pitchFamily="2" charset="0"/>
                <a:cs typeface="Arial" panose="020B0604020202020204" pitchFamily="34" charset="0"/>
              </a:rPr>
              <a:t>‹#›</a:t>
            </a:fld>
            <a:endParaRPr lang="en-US" dirty="0">
              <a:latin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2066615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FAC1BD85-E95E-8D4A-AD03-7D116C880F45}" type="datetimeFigureOut">
              <a:rPr lang="en-US" smtClean="0"/>
              <a:pPr/>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F4BFF387-9D57-4C4A-857D-AC6507407006}" type="slidenum">
              <a:rPr lang="en-US" smtClean="0"/>
              <a:pPr/>
              <a:t>‹#›</a:t>
            </a:fld>
            <a:endParaRPr lang="en-US" dirty="0"/>
          </a:p>
        </p:txBody>
      </p:sp>
    </p:spTree>
    <p:extLst>
      <p:ext uri="{BB962C8B-B14F-4D97-AF65-F5344CB8AC3E}">
        <p14:creationId xmlns:p14="http://schemas.microsoft.com/office/powerpoint/2010/main" val="217051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13716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2pPr>
    <a:lvl3pPr marL="27432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3pPr>
    <a:lvl4pPr marL="41148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4pPr>
    <a:lvl5pPr marL="54864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a:t>
            </a:fld>
            <a:endParaRPr lang="en-US" dirty="0"/>
          </a:p>
        </p:txBody>
      </p:sp>
    </p:spTree>
    <p:extLst>
      <p:ext uri="{BB962C8B-B14F-4D97-AF65-F5344CB8AC3E}">
        <p14:creationId xmlns:p14="http://schemas.microsoft.com/office/powerpoint/2010/main" val="158620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CA" dirty="0">
                <a:latin typeface="Inter" panose="020B0604020202020204" charset="0"/>
                <a:ea typeface="Inter" panose="020B0604020202020204" charset="0"/>
              </a:rPr>
              <a:t>Another important LED is to allow access of SSD which is next to the physical presence button. The physical presence button can be used during firmware upgrade procedure in the G500 to boot from USB to apply upgrade physically at the G500.</a:t>
            </a:r>
            <a:endParaRPr lang="en-US" dirty="0">
              <a:latin typeface="Inter" panose="020B0604020202020204" charset="0"/>
              <a:ea typeface="Inter" panose="020B0604020202020204" charset="0"/>
            </a:endParaRPr>
          </a:p>
        </p:txBody>
      </p:sp>
    </p:spTree>
    <p:extLst>
      <p:ext uri="{BB962C8B-B14F-4D97-AF65-F5344CB8AC3E}">
        <p14:creationId xmlns:p14="http://schemas.microsoft.com/office/powerpoint/2010/main" val="50283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pPr marL="0" marR="0" lvl="0" indent="0" algn="l" defTabSz="1786074" rtl="0" eaLnBrk="1" fontAlgn="auto" latinLnBrk="0" hangingPunct="1">
              <a:lnSpc>
                <a:spcPct val="100000"/>
              </a:lnSpc>
              <a:spcBef>
                <a:spcPts val="0"/>
              </a:spcBef>
              <a:spcAft>
                <a:spcPts val="0"/>
              </a:spcAft>
              <a:buClrTx/>
              <a:buSzTx/>
              <a:buFontTx/>
              <a:buNone/>
              <a:tabLst/>
              <a:defRPr/>
            </a:pPr>
            <a:r>
              <a:rPr lang="en-US" dirty="0">
                <a:latin typeface="Inter" panose="020B0604020202020204" charset="0"/>
                <a:ea typeface="Inter" panose="020B0604020202020204" charset="0"/>
              </a:rPr>
              <a:t>G500 support </a:t>
            </a:r>
            <a:r>
              <a:rPr lang="en-US" sz="1200" dirty="0">
                <a:solidFill>
                  <a:srgbClr val="439297"/>
                </a:solidFill>
              </a:rPr>
              <a:t>IEEE 1588 PTP, IRIG-B, NTP, and SCADA Protocols for time synchronization. The G500 has IRIGB support both B002 and B006 format.</a:t>
            </a:r>
            <a:endParaRPr lang="en-US" dirty="0">
              <a:latin typeface="Inter" panose="020B0604020202020204" charset="0"/>
              <a:ea typeface="Inter" panose="020B0604020202020204" charset="0"/>
            </a:endParaRPr>
          </a:p>
        </p:txBody>
      </p:sp>
    </p:spTree>
    <p:extLst>
      <p:ext uri="{BB962C8B-B14F-4D97-AF65-F5344CB8AC3E}">
        <p14:creationId xmlns:p14="http://schemas.microsoft.com/office/powerpoint/2010/main" val="230542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G500 has feasibility for 8 serial connectors. You can either use RJ45-DB9 or use a daughter board kit.</a:t>
            </a:r>
          </a:p>
        </p:txBody>
      </p:sp>
    </p:spTree>
    <p:extLst>
      <p:ext uri="{BB962C8B-B14F-4D97-AF65-F5344CB8AC3E}">
        <p14:creationId xmlns:p14="http://schemas.microsoft.com/office/powerpoint/2010/main" val="6550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US" dirty="0"/>
              <a:t>At the front of the G500 there is 2 USB 3 type A and a USB type B. at the back there is 4 type A </a:t>
            </a:r>
            <a:r>
              <a:rPr lang="en-US" dirty="0" err="1"/>
              <a:t>usb</a:t>
            </a:r>
            <a:r>
              <a:rPr lang="en-US" dirty="0"/>
              <a:t> ports.</a:t>
            </a:r>
          </a:p>
        </p:txBody>
      </p:sp>
    </p:spTree>
    <p:extLst>
      <p:ext uri="{BB962C8B-B14F-4D97-AF65-F5344CB8AC3E}">
        <p14:creationId xmlns:p14="http://schemas.microsoft.com/office/powerpoint/2010/main" val="2832626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pPr marL="0" marR="0" lvl="0" indent="0" algn="l" defTabSz="1786074" rtl="0" eaLnBrk="1" fontAlgn="auto" latinLnBrk="0" hangingPunct="1">
              <a:lnSpc>
                <a:spcPct val="100000"/>
              </a:lnSpc>
              <a:spcBef>
                <a:spcPts val="0"/>
              </a:spcBef>
              <a:spcAft>
                <a:spcPts val="0"/>
              </a:spcAft>
              <a:buClrTx/>
              <a:buSzTx/>
              <a:buFontTx/>
              <a:buNone/>
              <a:tabLst/>
              <a:defRPr/>
            </a:pPr>
            <a:r>
              <a:rPr lang="en-US" sz="2400" dirty="0"/>
              <a:t>G500 has support for two HMI </a:t>
            </a:r>
            <a:r>
              <a:rPr lang="en-US" sz="2400" dirty="0" err="1"/>
              <a:t>dp</a:t>
            </a:r>
            <a:r>
              <a:rPr lang="en-US" sz="2400" dirty="0"/>
              <a:t> compliant ports.</a:t>
            </a:r>
          </a:p>
        </p:txBody>
      </p:sp>
    </p:spTree>
    <p:extLst>
      <p:ext uri="{BB962C8B-B14F-4D97-AF65-F5344CB8AC3E}">
        <p14:creationId xmlns:p14="http://schemas.microsoft.com/office/powerpoint/2010/main" val="2368488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pPr>
              <a:defRPr/>
            </a:pPr>
            <a:r>
              <a:rPr lang="en-US" sz="1200" kern="1200" dirty="0">
                <a:solidFill>
                  <a:srgbClr val="4157AD"/>
                </a:solidFill>
                <a:effectLst/>
                <a:latin typeface="Inter" panose="020B0604020202020204" charset="0"/>
                <a:ea typeface="Inter" panose="020B0604020202020204" charset="0"/>
                <a:cs typeface="+mn-cs"/>
              </a:rPr>
              <a:t>There is an expansion PCIe capability a common upgrade is </a:t>
            </a:r>
            <a:r>
              <a:rPr lang="en-US" sz="1200" kern="1200" dirty="0" err="1">
                <a:solidFill>
                  <a:srgbClr val="4157AD"/>
                </a:solidFill>
                <a:effectLst/>
                <a:latin typeface="Inter" panose="020B0604020202020204" charset="0"/>
                <a:ea typeface="Inter" panose="020B0604020202020204" charset="0"/>
                <a:cs typeface="+mn-cs"/>
              </a:rPr>
              <a:t>fo</a:t>
            </a:r>
            <a:r>
              <a:rPr lang="en-US" sz="1200" kern="1200" dirty="0">
                <a:solidFill>
                  <a:srgbClr val="4157AD"/>
                </a:solidFill>
                <a:effectLst/>
                <a:latin typeface="Inter" panose="020B0604020202020204" charset="0"/>
                <a:ea typeface="Inter" panose="020B0604020202020204" charset="0"/>
                <a:cs typeface="+mn-cs"/>
              </a:rPr>
              <a:t> the D.20 expansion card that allow G500 to communicate to D.20 devices.</a:t>
            </a:r>
          </a:p>
          <a:p>
            <a:endParaRPr lang="en-US" dirty="0">
              <a:latin typeface="Inter" panose="020B0604020202020204" charset="0"/>
              <a:ea typeface="Inter" panose="020B0604020202020204" charset="0"/>
            </a:endParaRPr>
          </a:p>
        </p:txBody>
      </p:sp>
    </p:spTree>
    <p:extLst>
      <p:ext uri="{BB962C8B-B14F-4D97-AF65-F5344CB8AC3E}">
        <p14:creationId xmlns:p14="http://schemas.microsoft.com/office/powerpoint/2010/main" val="412487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brief description of the G500 platform please feel free to visit our online resources to download manuals and access more support, hope to see you in future educational material.</a:t>
            </a:r>
          </a:p>
        </p:txBody>
      </p:sp>
      <p:sp>
        <p:nvSpPr>
          <p:cNvPr id="4" name="Slide Number Placeholder 3"/>
          <p:cNvSpPr>
            <a:spLocks noGrp="1"/>
          </p:cNvSpPr>
          <p:nvPr>
            <p:ph type="sldNum" sz="quarter" idx="5"/>
          </p:nvPr>
        </p:nvSpPr>
        <p:spPr/>
        <p:txBody>
          <a:bodyPr/>
          <a:lstStyle/>
          <a:p>
            <a:fld id="{F4BFF387-9D57-4C4A-857D-AC6507407006}" type="slidenum">
              <a:rPr lang="en-US" smtClean="0"/>
              <a:pPr/>
              <a:t>16</a:t>
            </a:fld>
            <a:endParaRPr lang="en-US" dirty="0"/>
          </a:p>
        </p:txBody>
      </p:sp>
    </p:spTree>
    <p:extLst>
      <p:ext uri="{BB962C8B-B14F-4D97-AF65-F5344CB8AC3E}">
        <p14:creationId xmlns:p14="http://schemas.microsoft.com/office/powerpoint/2010/main" val="187137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2</a:t>
            </a:fld>
            <a:endParaRPr lang="en-US" dirty="0"/>
          </a:p>
        </p:txBody>
      </p:sp>
    </p:spTree>
    <p:extLst>
      <p:ext uri="{BB962C8B-B14F-4D97-AF65-F5344CB8AC3E}">
        <p14:creationId xmlns:p14="http://schemas.microsoft.com/office/powerpoint/2010/main" val="312720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rPr>
              <a:t>GE’s Multilin G500 is a member of the advanced Multi-function Controller Platform (MCP). This platform offers a high-capacity, secure, future-proof, and substation-hardened set of modular and scalable hardware and software components designed to simplify deployment, operation and maintenance of automation systems for a variety of applications including: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Centralized automation for transmission &amp; distribution substations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Industrial substation automation systems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Asset performance management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Distribution automation &amp; microgrid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Secure substation automation systems </a:t>
            </a:r>
            <a:endParaRPr lang="en-US" sz="1800" dirty="0">
              <a:effectLst/>
              <a:latin typeface="Calibri" panose="020F0502020204030204" pitchFamily="34" charset="0"/>
              <a:ea typeface="Calibri" panose="020F0502020204030204" pitchFamily="34" charset="0"/>
            </a:endParaRPr>
          </a:p>
          <a:p>
            <a:pPr marL="457200"/>
            <a:r>
              <a:rPr lang="en-CA" sz="1800" dirty="0">
                <a:effectLst/>
                <a:latin typeface="Calibri" panose="020F0502020204030204" pitchFamily="34" charset="0"/>
                <a:ea typeface="Calibri" panose="020F0502020204030204" pitchFamily="34" charset="0"/>
              </a:rPr>
              <a:t>• Retrofit of substation automation systems </a:t>
            </a:r>
            <a:endParaRPr lang="en-US"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The MCP makes it possible for a single device to host multiple functions and applications such as Supervisory Control and Data Acquisition (SCADA) Concentrator, Remote terminal Unit (RTU), Human Machine Interface, Advanced Cyber Security Features, and Non-Operational Data Storage. Consolidation of functions reduces the cost of deployment and operation while increasing system reliability through a reduced number of devices in the system. </a:t>
            </a:r>
            <a:endParaRPr lang="en-US"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The G500 is designed to provide a reliable and accurate collection of data (metering, status, events and faults) from serial or LAN-based intelligent substation devices to master applications such as SCADA, EMS, DMS, DCS or other enterprise applications. With its modern and robust cyber security features, the G500 is designed for smooth integration into NERC CIP and cyber security environments while consolidating functions such as Ethernet communications, time synchronization, HMI and SCADA applications.</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61387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formfactor of the G500 front and back were designed for intuitive connections and indicators were placed in order to provide and support operators and installers during their tasks whether it is installation, monitoring or control.</a:t>
            </a:r>
          </a:p>
        </p:txBody>
      </p:sp>
      <p:sp>
        <p:nvSpPr>
          <p:cNvPr id="4" name="Slide Number Placeholder 3"/>
          <p:cNvSpPr>
            <a:spLocks noGrp="1"/>
          </p:cNvSpPr>
          <p:nvPr>
            <p:ph type="sldNum" sz="quarter" idx="5"/>
          </p:nvPr>
        </p:nvSpPr>
        <p:spPr/>
        <p:txBody>
          <a:bodyPr/>
          <a:lstStyle/>
          <a:p>
            <a:fld id="{F4BFF387-9D57-4C4A-857D-AC6507407006}" type="slidenum">
              <a:rPr lang="en-US" smtClean="0"/>
              <a:pPr/>
              <a:t>4</a:t>
            </a:fld>
            <a:endParaRPr lang="en-US" dirty="0"/>
          </a:p>
        </p:txBody>
      </p:sp>
    </p:spTree>
    <p:extLst>
      <p:ext uri="{BB962C8B-B14F-4D97-AF65-F5344CB8AC3E}">
        <p14:creationId xmlns:p14="http://schemas.microsoft.com/office/powerpoint/2010/main" val="378497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G500 provide competitive options for different needs of automation and control application. G500 is designed for harsh environment installation, and to meet industrial compliance. G500 is provided with brackets that would enable installation in 19” rack.</a:t>
            </a:r>
          </a:p>
        </p:txBody>
      </p:sp>
    </p:spTree>
    <p:extLst>
      <p:ext uri="{BB962C8B-B14F-4D97-AF65-F5344CB8AC3E}">
        <p14:creationId xmlns:p14="http://schemas.microsoft.com/office/powerpoint/2010/main" val="116389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US" dirty="0"/>
              <a:t>G500 is equipped with two dual hot swapable power supplies. As you can there is a ground screw and recessed reset button, for the reset button if you do</a:t>
            </a:r>
          </a:p>
          <a:p>
            <a:r>
              <a:rPr lang="en-US" dirty="0"/>
              <a:t>A momentary press (1 second) the reset button will gracefully shutdown the G500 and remain off for 120 seconds, the front CPU LED will be orange for this duration. After 120 seconds the G500 will automatically restart, and the front CPU LED will turn green. The 120 seconds off period is to allow users time to disconnect power from the G500. A press and hold (5 second) of the reset button will abruptly shutdown the G500 and remain off for 120 seconds, the front CPU LED will be orange for this duration. After 120 seconds the G500 will automatically restart and the front CPU LED will turn green.</a:t>
            </a:r>
          </a:p>
        </p:txBody>
      </p:sp>
    </p:spTree>
    <p:extLst>
      <p:ext uri="{BB962C8B-B14F-4D97-AF65-F5344CB8AC3E}">
        <p14:creationId xmlns:p14="http://schemas.microsoft.com/office/powerpoint/2010/main" val="315269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US" dirty="0"/>
              <a:t>In the future the OLED display allow for navigation through the mini-screen, basically there is four buttons right, left, OK and Escape.</a:t>
            </a:r>
          </a:p>
        </p:txBody>
      </p:sp>
    </p:spTree>
    <p:extLst>
      <p:ext uri="{BB962C8B-B14F-4D97-AF65-F5344CB8AC3E}">
        <p14:creationId xmlns:p14="http://schemas.microsoft.com/office/powerpoint/2010/main" val="13984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US" dirty="0">
                <a:latin typeface="Inter" panose="020B0604020202020204" charset="0"/>
                <a:ea typeface="Inter" panose="020B0604020202020204" charset="0"/>
              </a:rPr>
              <a:t>Also there is LED’s that indicate G500 redundancy, </a:t>
            </a:r>
            <a:r>
              <a:rPr lang="en-US" dirty="0" err="1">
                <a:latin typeface="Inter" panose="020B0604020202020204" charset="0"/>
                <a:ea typeface="Inter" panose="020B0604020202020204" charset="0"/>
              </a:rPr>
              <a:t>cpu</a:t>
            </a:r>
            <a:r>
              <a:rPr lang="en-US" dirty="0">
                <a:latin typeface="Inter" panose="020B0604020202020204" charset="0"/>
                <a:ea typeface="Inter" panose="020B0604020202020204" charset="0"/>
              </a:rPr>
              <a:t>,  thermal and power supply status indicators. G500 also has software and hardware system fail alarm indicators.</a:t>
            </a:r>
          </a:p>
        </p:txBody>
      </p:sp>
    </p:spTree>
    <p:extLst>
      <p:ext uri="{BB962C8B-B14F-4D97-AF65-F5344CB8AC3E}">
        <p14:creationId xmlns:p14="http://schemas.microsoft.com/office/powerpoint/2010/main" val="227808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Rot="1" noChangeAspect="1" noChangeArrowheads="1" noTextEdit="1"/>
          </p:cNvSpPr>
          <p:nvPr>
            <p:ph type="sldImg"/>
          </p:nvPr>
        </p:nvSpPr>
        <p:spPr>
          <a:xfrm>
            <a:off x="-41275" y="228600"/>
            <a:ext cx="7642225" cy="4298950"/>
          </a:xfrm>
          <a:ln/>
        </p:spPr>
      </p:sp>
      <p:sp>
        <p:nvSpPr>
          <p:cNvPr id="921603" name="Rectangle 3"/>
          <p:cNvSpPr>
            <a:spLocks noGrp="1" noChangeArrowheads="1"/>
          </p:cNvSpPr>
          <p:nvPr>
            <p:ph type="body" idx="1"/>
          </p:nvPr>
        </p:nvSpPr>
        <p:spPr/>
        <p:txBody>
          <a:bodyPr/>
          <a:lstStyle/>
          <a:p>
            <a:r>
              <a:rPr lang="en-US" dirty="0">
                <a:latin typeface="Inter" panose="020B0604020202020204" charset="0"/>
                <a:ea typeface="Inter" panose="020B0604020202020204" charset="0"/>
              </a:rPr>
              <a:t>G500 come with many options for SFP’s :</a:t>
            </a:r>
          </a:p>
          <a:p>
            <a:r>
              <a:rPr lang="en-US" dirty="0">
                <a:solidFill>
                  <a:schemeClr val="bg1"/>
                </a:solidFill>
              </a:rPr>
              <a:t>100BASE-TX (RJ45 copper)</a:t>
            </a:r>
          </a:p>
          <a:p>
            <a:r>
              <a:rPr lang="en-US" dirty="0">
                <a:solidFill>
                  <a:schemeClr val="bg1"/>
                </a:solidFill>
              </a:rPr>
              <a:t>1000BASE-TX (RJ45 copper)</a:t>
            </a:r>
          </a:p>
          <a:p>
            <a:r>
              <a:rPr lang="en-US" dirty="0">
                <a:latin typeface="Inter" panose="020B0604020202020204" charset="0"/>
                <a:ea typeface="Inter" panose="020B0604020202020204" charset="0"/>
              </a:rPr>
              <a:t>…(and so on).</a:t>
            </a:r>
          </a:p>
          <a:p>
            <a:r>
              <a:rPr lang="en-US" dirty="0">
                <a:latin typeface="Inter" panose="020B0604020202020204" charset="0"/>
                <a:ea typeface="Inter" panose="020B0604020202020204" charset="0"/>
              </a:rPr>
              <a:t>LED’s will be green for the 1000 base and orange for the 100 base.</a:t>
            </a:r>
          </a:p>
          <a:p>
            <a:endParaRPr lang="en-US" dirty="0">
              <a:latin typeface="Inter" panose="020B0604020202020204" charset="0"/>
              <a:ea typeface="Inter" panose="020B0604020202020204" charset="0"/>
            </a:endParaRPr>
          </a:p>
          <a:p>
            <a:endParaRPr lang="en-US" dirty="0">
              <a:latin typeface="Inter" panose="020B0604020202020204" charset="0"/>
              <a:ea typeface="Inter" panose="020B0604020202020204" charset="0"/>
            </a:endParaRPr>
          </a:p>
        </p:txBody>
      </p:sp>
    </p:spTree>
    <p:extLst>
      <p:ext uri="{BB962C8B-B14F-4D97-AF65-F5344CB8AC3E}">
        <p14:creationId xmlns:p14="http://schemas.microsoft.com/office/powerpoint/2010/main" val="3201669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005E60"/>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52991F-DE20-9C56-71CE-00C693FCEC71}"/>
              </a:ext>
            </a:extLst>
          </p:cNvPr>
          <p:cNvPicPr>
            <a:picLocks noChangeAspect="1"/>
          </p:cNvPicPr>
          <p:nvPr userDrawn="1"/>
        </p:nvPicPr>
        <p:blipFill>
          <a:blip r:embed="rId2"/>
          <a:stretch>
            <a:fillRect/>
          </a:stretch>
        </p:blipFill>
        <p:spPr>
          <a:xfrm>
            <a:off x="268025"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506380"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C8FF08"/>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1041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Asy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F4792C0-9FE2-4931-3650-4B59AD3104E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994692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Asymetrical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56ABEBD3-24BE-15F7-DEF9-9F5230BECA90}"/>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18048575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Asymmetrical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44409"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E22151AB-5731-BAC5-7B55-0CB75965C41C}"/>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90989164"/>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 Asymmetrical 2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02C79C54-276E-80B9-1B8A-4B6BBAC71B29}"/>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BBA13F7-1863-C7F2-A83F-768EA305A30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743160294"/>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78915"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404E15B6-0BA0-84E6-A568-FC29C85E61F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6417318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1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C5277-B38B-BFA5-234F-37E859463D25}"/>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6F06206D-1B55-79AD-7D01-D0EB3C4108C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821405647"/>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CB7DF46-A9CC-4BD9-D472-6BF977C64294}"/>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62642070"/>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 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0"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71E6CAA3-D2BE-B7A9-9C26-22C4F1F5EDDD}"/>
              </a:ext>
            </a:extLst>
          </p:cNvPr>
          <p:cNvCxnSpPr>
            <a:cxnSpLocks/>
          </p:cNvCxnSpPr>
          <p:nvPr userDrawn="1"/>
        </p:nvCxnSpPr>
        <p:spPr>
          <a:xfrm>
            <a:off x="31230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865847-B1DD-F900-9C6C-8E3E630784E8}"/>
              </a:ext>
            </a:extLst>
          </p:cNvPr>
          <p:cNvCxnSpPr>
            <a:cxnSpLocks/>
          </p:cNvCxnSpPr>
          <p:nvPr userDrawn="1"/>
        </p:nvCxnSpPr>
        <p:spPr>
          <a:xfrm>
            <a:off x="596150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BCFFAC-C9D0-7B24-E424-D791DC86FA9A}"/>
              </a:ext>
            </a:extLst>
          </p:cNvPr>
          <p:cNvCxnSpPr>
            <a:cxnSpLocks/>
          </p:cNvCxnSpPr>
          <p:nvPr userDrawn="1"/>
        </p:nvCxnSpPr>
        <p:spPr>
          <a:xfrm>
            <a:off x="87999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179F5EF-F643-19DD-3442-114B11F58335}"/>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66450991"/>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and 1/3-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466769"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6A24B364-E635-8148-9DBE-C364F1D3BC53}"/>
              </a:ext>
            </a:extLst>
          </p:cNvPr>
          <p:cNvSpPr>
            <a:spLocks noGrp="1"/>
          </p:cNvSpPr>
          <p:nvPr>
            <p:ph type="body" sz="quarter" idx="13"/>
          </p:nvPr>
        </p:nvSpPr>
        <p:spPr>
          <a:xfrm>
            <a:off x="419099" y="1403350"/>
            <a:ext cx="7296912"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265EA83-2EC6-BE4F-96E1-74D20B473B4D}"/>
              </a:ext>
            </a:extLst>
          </p:cNvPr>
          <p:cNvSpPr>
            <a:spLocks noGrp="1"/>
          </p:cNvSpPr>
          <p:nvPr>
            <p:ph type="body" sz="quarter" idx="15"/>
          </p:nvPr>
        </p:nvSpPr>
        <p:spPr>
          <a:xfrm>
            <a:off x="8000999" y="1403350"/>
            <a:ext cx="3787133"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2095501"/>
            <a:ext cx="7296912"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8000997" y="2095501"/>
            <a:ext cx="3771899"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1A5C9CC5-B8DE-1A0B-AEAF-078158CE873D}"/>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C287820B-9605-1150-C001-4792D5A7E40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06879767"/>
      </p:ext>
    </p:extLst>
  </p:cSld>
  <p:clrMapOvr>
    <a:masterClrMapping/>
  </p:clrMapOvr>
  <p:extLst>
    <p:ext uri="{DCECCB84-F9BA-43D5-87BE-67443E8EF086}">
      <p15:sldGuideLst xmlns:p15="http://schemas.microsoft.com/office/powerpoint/2012/main">
        <p15:guide id="2" pos="504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Column Photo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C0532-DBFF-2022-5F35-01DC75E41C0E}"/>
              </a:ext>
            </a:extLst>
          </p:cNvPr>
          <p:cNvSpPr/>
          <p:nvPr userDrawn="1"/>
        </p:nvSpPr>
        <p:spPr>
          <a:xfrm>
            <a:off x="0" y="1402915"/>
            <a:ext cx="121920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21"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353800" cy="4806951"/>
          </a:xfrm>
          <a:noFill/>
        </p:spPr>
        <p:txBody>
          <a:bodyPr lIns="0" tIns="182880" rIns="0" bIns="0">
            <a:noAutofit/>
          </a:bodyPr>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rgbClr val="C8FF08"/>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8" name="Picture 7" descr="Text&#10;&#10;Description automatically generated">
            <a:extLst>
              <a:ext uri="{FF2B5EF4-FFF2-40B4-BE49-F238E27FC236}">
                <a16:creationId xmlns:a16="http://schemas.microsoft.com/office/drawing/2014/main" id="{DCECCD58-6B53-F6DC-FD8A-F86F07E6527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0866178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596771" y="6492875"/>
            <a:ext cx="5397112" cy="365125"/>
          </a:xfrm>
        </p:spPr>
        <p:txBody>
          <a:bodyPr/>
          <a:lstStyle>
            <a:lvl1pPr>
              <a:defRPr>
                <a:solidFill>
                  <a:srgbClr val="FAFAFA"/>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596771" y="2481592"/>
            <a:ext cx="10706100" cy="1861808"/>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596771"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404FB6B5-AF11-DEA2-266C-D4A71FA4E0A7}"/>
              </a:ext>
            </a:extLst>
          </p:cNvPr>
          <p:cNvPicPr>
            <a:picLocks noChangeAspect="1"/>
          </p:cNvPicPr>
          <p:nvPr userDrawn="1"/>
        </p:nvPicPr>
        <p:blipFill>
          <a:blip r:embed="rId2"/>
          <a:stretch>
            <a:fillRect/>
          </a:stretch>
        </p:blipFill>
        <p:spPr>
          <a:xfrm>
            <a:off x="268025" y="272267"/>
            <a:ext cx="2606040" cy="814067"/>
          </a:xfrm>
          <a:prstGeom prst="rect">
            <a:avLst/>
          </a:prstGeom>
        </p:spPr>
      </p:pic>
      <p:cxnSp>
        <p:nvCxnSpPr>
          <p:cNvPr id="4" name="Straight Connector 3">
            <a:extLst>
              <a:ext uri="{FF2B5EF4-FFF2-40B4-BE49-F238E27FC236}">
                <a16:creationId xmlns:a16="http://schemas.microsoft.com/office/drawing/2014/main" id="{7CEC064B-505B-2B8A-CC1B-FFEE37B6694E}"/>
              </a:ext>
            </a:extLst>
          </p:cNvPr>
          <p:cNvCxnSpPr>
            <a:cxnSpLocks/>
          </p:cNvCxnSpPr>
          <p:nvPr userDrawn="1"/>
        </p:nvCxnSpPr>
        <p:spPr>
          <a:xfrm>
            <a:off x="444366" y="2444249"/>
            <a:ext cx="0" cy="447992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90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3" orient="horz" pos="2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0718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5720672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2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73984719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82432"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6539"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6EE8FD0A-8C5E-E7DE-4656-7844FF43109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81804034"/>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638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600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A126E61B-5B00-C74E-A14F-005A2D3E23E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58873889"/>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Boxed Asym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1321A8AC-94BF-D6B2-1376-53BEE47F726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085943709"/>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rgbClr val="C8FF08"/>
                </a:solidFill>
                <a:latin typeface="Sons Condensed Extrabold" panose="02060906060206060203" pitchFamily="18" charset="0"/>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821F4BE-79DE-EBCE-62E2-F24155984D9E}"/>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Section Number">
            <a:extLst>
              <a:ext uri="{FF2B5EF4-FFF2-40B4-BE49-F238E27FC236}">
                <a16:creationId xmlns:a16="http://schemas.microsoft.com/office/drawing/2014/main" id="{107E2ABA-1900-FC00-3E5B-96B0338B47BC}"/>
              </a:ext>
            </a:extLst>
          </p:cNvPr>
          <p:cNvSpPr>
            <a:spLocks noGrp="1"/>
          </p:cNvSpPr>
          <p:nvPr>
            <p:ph type="body" sz="quarter" idx="13" hasCustomPrompt="1"/>
          </p:nvPr>
        </p:nvSpPr>
        <p:spPr>
          <a:xfrm>
            <a:off x="419100" y="1922078"/>
            <a:ext cx="2660530" cy="365760"/>
          </a:xfrm>
          <a:noFill/>
        </p:spPr>
        <p:txBody>
          <a:bodyPr wrap="none">
            <a:noAutofit/>
          </a:bodyPr>
          <a:lstStyle>
            <a:lvl1pPr>
              <a:spcAft>
                <a:spcPts val="0"/>
              </a:spcAft>
              <a:defRPr sz="1600" cap="all" baseline="0">
                <a:solidFill>
                  <a:schemeClr val="tx1"/>
                </a:solidFill>
              </a:defRPr>
            </a:lvl1pPr>
          </a:lstStyle>
          <a:p>
            <a:pPr lvl="0"/>
            <a:r>
              <a:rPr lang="en-US" dirty="0"/>
              <a:t>[Optional section ##]</a:t>
            </a:r>
          </a:p>
        </p:txBody>
      </p:sp>
    </p:spTree>
    <p:extLst>
      <p:ext uri="{BB962C8B-B14F-4D97-AF65-F5344CB8AC3E}">
        <p14:creationId xmlns:p14="http://schemas.microsoft.com/office/powerpoint/2010/main" val="1263291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4" orient="horz" pos="273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10" name="Section Number">
            <a:extLst>
              <a:ext uri="{FF2B5EF4-FFF2-40B4-BE49-F238E27FC236}">
                <a16:creationId xmlns:a16="http://schemas.microsoft.com/office/drawing/2014/main" id="{E0E81EB4-471C-3F45-B7C7-3BCA82925019}"/>
              </a:ext>
            </a:extLst>
          </p:cNvPr>
          <p:cNvSpPr>
            <a:spLocks noGrp="1"/>
          </p:cNvSpPr>
          <p:nvPr>
            <p:ph type="body" sz="quarter" idx="13" hasCustomPrompt="1"/>
          </p:nvPr>
        </p:nvSpPr>
        <p:spPr>
          <a:xfrm>
            <a:off x="419100" y="1922078"/>
            <a:ext cx="2608772" cy="365760"/>
          </a:xfrm>
          <a:noFill/>
        </p:spPr>
        <p:txBody>
          <a:bodyPr wrap="none">
            <a:noAutofit/>
          </a:bodyPr>
          <a:lstStyle>
            <a:lvl1pPr>
              <a:spcAft>
                <a:spcPts val="0"/>
              </a:spcAft>
              <a:defRPr sz="1600" cap="all" baseline="0">
                <a:solidFill>
                  <a:schemeClr val="tx2"/>
                </a:solidFill>
              </a:defRPr>
            </a:lvl1pPr>
          </a:lstStyle>
          <a:p>
            <a:pPr lvl="0"/>
            <a:r>
              <a:rPr lang="en-US" dirty="0"/>
              <a:t>[Optional section ##]</a:t>
            </a:r>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itle 1">
            <a:extLst>
              <a:ext uri="{FF2B5EF4-FFF2-40B4-BE49-F238E27FC236}">
                <a16:creationId xmlns:a16="http://schemas.microsoft.com/office/drawing/2014/main" id="{B449274D-327F-3626-5718-4266E3B0BCE4}"/>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chemeClr val="tx1"/>
                </a:solidFill>
                <a:latin typeface="Sons Condensed Extrabold" panose="02060906060206060203" pitchFamily="18" charset="0"/>
              </a:defRPr>
            </a:lvl1pPr>
          </a:lstStyle>
          <a:p>
            <a:r>
              <a:rPr lang="en-US" dirty="0"/>
              <a:t>CLICK TO EDIT MASTER TITLE STYLE</a:t>
            </a:r>
          </a:p>
        </p:txBody>
      </p:sp>
    </p:spTree>
    <p:extLst>
      <p:ext uri="{BB962C8B-B14F-4D97-AF65-F5344CB8AC3E}">
        <p14:creationId xmlns:p14="http://schemas.microsoft.com/office/powerpoint/2010/main" val="4228892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19100" y="2378075"/>
            <a:ext cx="6896100" cy="1965325"/>
          </a:xfrm>
        </p:spPr>
        <p:txBody>
          <a:bodyPr anchor="t" anchorCtr="0"/>
          <a:lstStyle>
            <a:lvl1pPr>
              <a:lnSpc>
                <a:spcPts val="5400"/>
              </a:lnSpc>
              <a:defRPr sz="6000" cap="all" baseline="0">
                <a:solidFill>
                  <a:srgbClr val="005E60"/>
                </a:solidFill>
                <a:latin typeface="Sons Condensed Extrabold" panose="02060906060206060203" pitchFamily="18"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2F5188B4-2B91-7D7A-D602-95ABB4BAA002}"/>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Section Number">
            <a:extLst>
              <a:ext uri="{FF2B5EF4-FFF2-40B4-BE49-F238E27FC236}">
                <a16:creationId xmlns:a16="http://schemas.microsoft.com/office/drawing/2014/main" id="{1C20CF72-79D7-2D57-1E9C-4C8386102CFA}"/>
              </a:ext>
            </a:extLst>
          </p:cNvPr>
          <p:cNvSpPr>
            <a:spLocks noGrp="1"/>
          </p:cNvSpPr>
          <p:nvPr>
            <p:ph type="body" sz="quarter" idx="14" hasCustomPrompt="1"/>
          </p:nvPr>
        </p:nvSpPr>
        <p:spPr>
          <a:xfrm>
            <a:off x="419100" y="1922078"/>
            <a:ext cx="3273006" cy="365760"/>
          </a:xfrm>
          <a:noFill/>
        </p:spPr>
        <p:txBody>
          <a:bodyPr wrap="none">
            <a:noAutofit/>
          </a:bodyPr>
          <a:lstStyle>
            <a:lvl1pPr>
              <a:spcAft>
                <a:spcPts val="0"/>
              </a:spcAft>
              <a:defRPr lang="en-US" sz="1600" kern="1200" cap="all" baseline="0" dirty="0">
                <a:solidFill>
                  <a:srgbClr val="212121"/>
                </a:solidFill>
                <a:latin typeface="Inter" panose="02000503000000020004" pitchFamily="2" charset="0"/>
                <a:ea typeface="+mn-ea"/>
                <a:cs typeface="+mn-cs"/>
              </a:defRPr>
            </a:lvl1pPr>
          </a:lstStyle>
          <a:p>
            <a:pPr marL="0" lvl="0" indent="0" algn="l" defTabSz="914400" rtl="0" eaLnBrk="1" latinLnBrk="0" hangingPunct="1">
              <a:lnSpc>
                <a:spcPct val="100000"/>
              </a:lnSpc>
              <a:spcBef>
                <a:spcPts val="0"/>
              </a:spcBef>
              <a:spcAft>
                <a:spcPts val="0"/>
              </a:spcAft>
              <a:buClr>
                <a:schemeClr val="tx1"/>
              </a:buClr>
              <a:buFont typeface="Arial" panose="020B0604020202020204" pitchFamily="34" charset="0"/>
              <a:buNone/>
            </a:pPr>
            <a:r>
              <a:rPr lang="en-US" dirty="0"/>
              <a:t>[Optional section ##]</a:t>
            </a:r>
          </a:p>
        </p:txBody>
      </p:sp>
    </p:spTree>
    <p:extLst>
      <p:ext uri="{BB962C8B-B14F-4D97-AF65-F5344CB8AC3E}">
        <p14:creationId xmlns:p14="http://schemas.microsoft.com/office/powerpoint/2010/main" val="1971472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484835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s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16938" cy="45702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Text&#10;&#10;Description automatically generated">
            <a:extLst>
              <a:ext uri="{FF2B5EF4-FFF2-40B4-BE49-F238E27FC236}">
                <a16:creationId xmlns:a16="http://schemas.microsoft.com/office/drawing/2014/main" id="{FD051AE3-C2A3-6884-82E8-0091361DC8B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26311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248" userDrawn="1">
          <p15:clr>
            <a:srgbClr val="FBAE40"/>
          </p15:clr>
        </p15:guide>
        <p15:guide id="3" pos="4128" userDrawn="1">
          <p15:clr>
            <a:srgbClr val="FBAE40"/>
          </p15:clr>
        </p15:guide>
        <p15:guide id="4" pos="4824" userDrawn="1">
          <p15:clr>
            <a:srgbClr val="FBAE40"/>
          </p15:clr>
        </p15:guide>
        <p15:guide id="5" orient="horz" pos="884" userDrawn="1">
          <p15:clr>
            <a:srgbClr val="FBAE40"/>
          </p15:clr>
        </p15:guide>
        <p15:guide id="6" orient="horz" pos="1498" userDrawn="1">
          <p15:clr>
            <a:srgbClr val="FBAE40"/>
          </p15:clr>
        </p15:guide>
        <p15:guide id="7" orient="horz" pos="2116" userDrawn="1">
          <p15:clr>
            <a:srgbClr val="FBAE40"/>
          </p15:clr>
        </p15:guide>
        <p15:guide id="8" orient="horz" pos="2736" userDrawn="1">
          <p15:clr>
            <a:srgbClr val="FBAE40"/>
          </p15:clr>
        </p15:guide>
        <p15:guide id="9" orient="horz" pos="3350" userDrawn="1">
          <p15:clr>
            <a:srgbClr val="FBAE40"/>
          </p15:clr>
        </p15:guide>
        <p15:guide id="10" pos="5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Light Photo Backgroun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9E1DC37-7617-9EED-CD74-B8909A49A546}"/>
              </a:ext>
            </a:extLst>
          </p:cNvPr>
          <p:cNvPicPr>
            <a:picLocks noChangeAspect="1"/>
          </p:cNvPicPr>
          <p:nvPr userDrawn="1"/>
        </p:nvPicPr>
        <p:blipFill>
          <a:blip r:embed="rId2"/>
          <a:stretch>
            <a:fillRect/>
          </a:stretch>
        </p:blipFill>
        <p:spPr>
          <a:xfrm>
            <a:off x="279519"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431618" cy="365125"/>
          </a:xfrm>
        </p:spPr>
        <p:txBody>
          <a:bodyPr/>
          <a:lstStyle>
            <a:lvl1pPr>
              <a:defRPr>
                <a:solidFill>
                  <a:srgbClr val="21212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005E60"/>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rgbClr val="2121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0496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s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rgbClr val="005E60"/>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26751"/>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Text&#10;&#10;Description automatically generated">
            <a:extLst>
              <a:ext uri="{FF2B5EF4-FFF2-40B4-BE49-F238E27FC236}">
                <a16:creationId xmlns:a16="http://schemas.microsoft.com/office/drawing/2014/main" id="{F3C8E8B6-15B9-92DE-0C5F-40F6A4CCD98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184104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2" userDrawn="1">
          <p15:clr>
            <a:srgbClr val="FBAE40"/>
          </p15:clr>
        </p15:guide>
        <p15:guide id="8" orient="horz" pos="2736">
          <p15:clr>
            <a:srgbClr val="FBAE40"/>
          </p15:clr>
        </p15:guide>
        <p15:guide id="9" orient="horz" pos="3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24" name="Picture Placeholder 13">
            <a:extLst>
              <a:ext uri="{FF2B5EF4-FFF2-40B4-BE49-F238E27FC236}">
                <a16:creationId xmlns:a16="http://schemas.microsoft.com/office/drawing/2014/main" id="{03A9CFF3-144D-F242-AB37-45B8D1EA02D3}"/>
              </a:ext>
            </a:extLst>
          </p:cNvPr>
          <p:cNvSpPr>
            <a:spLocks noGrp="1"/>
          </p:cNvSpPr>
          <p:nvPr>
            <p:ph type="pic" sz="quarter" idx="29"/>
          </p:nvPr>
        </p:nvSpPr>
        <p:spPr>
          <a:xfrm>
            <a:off x="80010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2" name="Picture Placeholder 13">
            <a:extLst>
              <a:ext uri="{FF2B5EF4-FFF2-40B4-BE49-F238E27FC236}">
                <a16:creationId xmlns:a16="http://schemas.microsoft.com/office/drawing/2014/main" id="{D30E5EF1-DEED-0E4E-842C-164ECBEB862E}"/>
              </a:ext>
            </a:extLst>
          </p:cNvPr>
          <p:cNvSpPr>
            <a:spLocks noGrp="1"/>
          </p:cNvSpPr>
          <p:nvPr>
            <p:ph type="pic" sz="quarter" idx="27"/>
          </p:nvPr>
        </p:nvSpPr>
        <p:spPr>
          <a:xfrm>
            <a:off x="4206875"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0" name="Picture Placeholder 13">
            <a:extLst>
              <a:ext uri="{FF2B5EF4-FFF2-40B4-BE49-F238E27FC236}">
                <a16:creationId xmlns:a16="http://schemas.microsoft.com/office/drawing/2014/main" id="{35166569-9518-9B41-8B53-AA608D40024E}"/>
              </a:ext>
            </a:extLst>
          </p:cNvPr>
          <p:cNvSpPr>
            <a:spLocks noGrp="1"/>
          </p:cNvSpPr>
          <p:nvPr>
            <p:ph type="pic" sz="quarter" idx="25"/>
          </p:nvPr>
        </p:nvSpPr>
        <p:spPr>
          <a:xfrm>
            <a:off x="4191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8" name="Picture Placeholder 13">
            <a:extLst>
              <a:ext uri="{FF2B5EF4-FFF2-40B4-BE49-F238E27FC236}">
                <a16:creationId xmlns:a16="http://schemas.microsoft.com/office/drawing/2014/main" id="{E7959487-FA6F-9442-8793-172CFAE0C4DD}"/>
              </a:ext>
            </a:extLst>
          </p:cNvPr>
          <p:cNvSpPr>
            <a:spLocks noGrp="1"/>
          </p:cNvSpPr>
          <p:nvPr>
            <p:ph type="pic" sz="quarter" idx="23"/>
          </p:nvPr>
        </p:nvSpPr>
        <p:spPr>
          <a:xfrm>
            <a:off x="80010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6" name="Picture Placeholder 13">
            <a:extLst>
              <a:ext uri="{FF2B5EF4-FFF2-40B4-BE49-F238E27FC236}">
                <a16:creationId xmlns:a16="http://schemas.microsoft.com/office/drawing/2014/main" id="{22F3E836-EB9D-0A44-8CBF-55C02225AF98}"/>
              </a:ext>
            </a:extLst>
          </p:cNvPr>
          <p:cNvSpPr>
            <a:spLocks noGrp="1"/>
          </p:cNvSpPr>
          <p:nvPr>
            <p:ph type="pic" sz="quarter" idx="21"/>
          </p:nvPr>
        </p:nvSpPr>
        <p:spPr>
          <a:xfrm>
            <a:off x="4206875"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4" name="Picture Placeholder 13">
            <a:extLst>
              <a:ext uri="{FF2B5EF4-FFF2-40B4-BE49-F238E27FC236}">
                <a16:creationId xmlns:a16="http://schemas.microsoft.com/office/drawing/2014/main" id="{C88ED419-5FB1-1040-9DD4-AB69170FDA91}"/>
              </a:ext>
            </a:extLst>
          </p:cNvPr>
          <p:cNvSpPr>
            <a:spLocks noGrp="1"/>
          </p:cNvSpPr>
          <p:nvPr>
            <p:ph type="pic" sz="quarter" idx="19"/>
          </p:nvPr>
        </p:nvSpPr>
        <p:spPr>
          <a:xfrm>
            <a:off x="4191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7559BAC-92F4-B744-9836-450C4A90B309}"/>
              </a:ext>
            </a:extLst>
          </p:cNvPr>
          <p:cNvSpPr>
            <a:spLocks noGrp="1"/>
          </p:cNvSpPr>
          <p:nvPr>
            <p:ph type="body" sz="quarter" idx="18"/>
          </p:nvPr>
        </p:nvSpPr>
        <p:spPr>
          <a:xfrm>
            <a:off x="17145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34D8682B-ACC9-614A-8FC5-30E2225A0263}"/>
              </a:ext>
            </a:extLst>
          </p:cNvPr>
          <p:cNvSpPr>
            <a:spLocks noGrp="1"/>
          </p:cNvSpPr>
          <p:nvPr>
            <p:ph type="body" sz="quarter" idx="20"/>
          </p:nvPr>
        </p:nvSpPr>
        <p:spPr>
          <a:xfrm>
            <a:off x="5500689"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A9DF087C-13B0-8044-B147-F99E711E3B8D}"/>
              </a:ext>
            </a:extLst>
          </p:cNvPr>
          <p:cNvSpPr>
            <a:spLocks noGrp="1"/>
          </p:cNvSpPr>
          <p:nvPr>
            <p:ph type="body" sz="quarter" idx="22"/>
          </p:nvPr>
        </p:nvSpPr>
        <p:spPr>
          <a:xfrm>
            <a:off x="92964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B68F9AA8-58C0-BD45-A206-0D15796A4D36}"/>
              </a:ext>
            </a:extLst>
          </p:cNvPr>
          <p:cNvSpPr>
            <a:spLocks noGrp="1"/>
          </p:cNvSpPr>
          <p:nvPr>
            <p:ph type="body" sz="quarter" idx="24"/>
          </p:nvPr>
        </p:nvSpPr>
        <p:spPr>
          <a:xfrm>
            <a:off x="17145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5655B9A0-5BD5-4B4C-87A7-8A7BC98C3663}"/>
              </a:ext>
            </a:extLst>
          </p:cNvPr>
          <p:cNvSpPr>
            <a:spLocks noGrp="1"/>
          </p:cNvSpPr>
          <p:nvPr>
            <p:ph type="body" sz="quarter" idx="26"/>
          </p:nvPr>
        </p:nvSpPr>
        <p:spPr>
          <a:xfrm>
            <a:off x="5500689"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F2FB16EA-50E6-7147-BF52-0D186E431275}"/>
              </a:ext>
            </a:extLst>
          </p:cNvPr>
          <p:cNvSpPr>
            <a:spLocks noGrp="1"/>
          </p:cNvSpPr>
          <p:nvPr>
            <p:ph type="body" sz="quarter" idx="28"/>
          </p:nvPr>
        </p:nvSpPr>
        <p:spPr>
          <a:xfrm>
            <a:off x="92964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descr="Text&#10;&#10;Description automatically generated">
            <a:extLst>
              <a:ext uri="{FF2B5EF4-FFF2-40B4-BE49-F238E27FC236}">
                <a16:creationId xmlns:a16="http://schemas.microsoft.com/office/drawing/2014/main" id="{FFDD0E8E-1442-D1CD-FDD6-6F1C4CD12602}"/>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7970595"/>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2400" userDrawn="1">
          <p15:clr>
            <a:srgbClr val="FBAE40"/>
          </p15:clr>
        </p15:guide>
        <p15:guide id="4" pos="1080" userDrawn="1">
          <p15:clr>
            <a:srgbClr val="FBAE40"/>
          </p15:clr>
        </p15:guide>
        <p15:guide id="5" pos="3465" userDrawn="1">
          <p15:clr>
            <a:srgbClr val="FBAE40"/>
          </p15:clr>
        </p15:guide>
        <p15:guide id="6" pos="5856" userDrawn="1">
          <p15:clr>
            <a:srgbClr val="FBAE40"/>
          </p15:clr>
        </p15:guide>
        <p15:guide id="7" orient="horz" pos="8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5814060" y="0"/>
            <a:ext cx="6377940"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400300"/>
            <a:ext cx="5155223" cy="3810000"/>
          </a:xfrm>
        </p:spPr>
        <p:txBody>
          <a:bodyPr/>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294D2D73-EE0E-202C-17A0-7C9C2608BD70}"/>
              </a:ext>
            </a:extLst>
          </p:cNvPr>
          <p:cNvSpPr>
            <a:spLocks noGrp="1"/>
          </p:cNvSpPr>
          <p:nvPr>
            <p:ph type="title"/>
          </p:nvPr>
        </p:nvSpPr>
        <p:spPr>
          <a:xfrm>
            <a:off x="419100" y="419100"/>
            <a:ext cx="5155223"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84725704"/>
      </p:ext>
    </p:extLst>
  </p:cSld>
  <p:clrMapOvr>
    <a:masterClrMapping/>
  </p:clrMapOvr>
  <p:extLst>
    <p:ext uri="{DCECCB84-F9BA-43D5-87BE-67443E8EF086}">
      <p15:sldGuideLst xmlns:p15="http://schemas.microsoft.com/office/powerpoint/2012/main">
        <p15:guide id="2" orient="horz" pos="15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0" y="0"/>
            <a:ext cx="5829301"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6362700" y="2400300"/>
            <a:ext cx="5410200" cy="3810000"/>
          </a:xfrm>
        </p:spPr>
        <p:txBody>
          <a:bodyPr/>
          <a:lstStyle>
            <a:lvl1pP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4334DEC1-5B42-CB2D-AE33-3E247803673F}"/>
              </a:ext>
            </a:extLst>
          </p:cNvPr>
          <p:cNvSpPr>
            <a:spLocks noGrp="1"/>
          </p:cNvSpPr>
          <p:nvPr>
            <p:ph type="title"/>
          </p:nvPr>
        </p:nvSpPr>
        <p:spPr>
          <a:xfrm>
            <a:off x="6371897" y="419100"/>
            <a:ext cx="5410200"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67974532"/>
      </p:ext>
    </p:extLst>
  </p:cSld>
  <p:clrMapOvr>
    <a:masterClrMapping/>
  </p:clrMapOvr>
  <p:extLst>
    <p:ext uri="{DCECCB84-F9BA-43D5-87BE-67443E8EF086}">
      <p15:sldGuideLst xmlns:p15="http://schemas.microsoft.com/office/powerpoint/2012/main">
        <p15:guide id="2" pos="4008" userDrawn="1">
          <p15:clr>
            <a:srgbClr val="FBAE40"/>
          </p15:clr>
        </p15:guide>
        <p15:guide id="4" orient="horz" pos="15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ar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BB3E71-68E9-0C42-A1F5-AAC39EAA6DE7}"/>
              </a:ext>
            </a:extLst>
          </p:cNvPr>
          <p:cNvSpPr>
            <a:spLocks noGrp="1"/>
          </p:cNvSpPr>
          <p:nvPr>
            <p:ph type="pic" sz="quarter" idx="13"/>
          </p:nvPr>
        </p:nvSpPr>
        <p:spPr>
          <a:xfrm>
            <a:off x="0" y="1403350"/>
            <a:ext cx="12192000" cy="5454650"/>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A54797B6-7C2A-BA00-35CD-550A44C0D1B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Title 1">
            <a:extLst>
              <a:ext uri="{FF2B5EF4-FFF2-40B4-BE49-F238E27FC236}">
                <a16:creationId xmlns:a16="http://schemas.microsoft.com/office/drawing/2014/main" id="{226AA1CE-AC18-9C55-AAB8-CEA1D2493C62}"/>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9379626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y-S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402915"/>
            <a:ext cx="6515100" cy="5455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4" name="Rectangle 3">
            <a:extLst>
              <a:ext uri="{FF2B5EF4-FFF2-40B4-BE49-F238E27FC236}">
                <a16:creationId xmlns:a16="http://schemas.microsoft.com/office/drawing/2014/main" id="{AE7B5E4C-27FE-36D0-B175-6C8108EB67C1}"/>
              </a:ext>
            </a:extLst>
          </p:cNvPr>
          <p:cNvSpPr/>
          <p:nvPr userDrawn="1"/>
        </p:nvSpPr>
        <p:spPr>
          <a:xfrm>
            <a:off x="0" y="1402915"/>
            <a:ext cx="56769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E5F8CA6B-89DC-9D64-DE2A-574599892E86}"/>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8026232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y-S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
            <a:ext cx="6515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2"/>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1" y="419101"/>
            <a:ext cx="483870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DCA04741-1558-2ADE-D887-5A373050980D}"/>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579359531"/>
      </p:ext>
    </p:extLst>
  </p:cSld>
  <p:clrMapOvr>
    <a:masterClrMapping/>
  </p:clrMapOvr>
  <p:extLst>
    <p:ext uri="{DCECCB84-F9BA-43D5-87BE-67443E8EF086}">
      <p15:sldGuideLst xmlns:p15="http://schemas.microsoft.com/office/powerpoint/2012/main">
        <p15:guide id="2" orient="horz" userDrawn="1">
          <p15:clr>
            <a:srgbClr val="FBAE40"/>
          </p15:clr>
        </p15:guide>
        <p15:guide id="4" orient="horz" pos="45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tatement 1">
    <p:bg>
      <p:bgPr>
        <a:solidFill>
          <a:srgbClr val="005E60"/>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1" y="615950"/>
            <a:ext cx="5494420" cy="5486400"/>
          </a:xfrm>
        </p:spPr>
        <p:txBody>
          <a:bodyPr anchor="t" anchorCtr="0"/>
          <a:lstStyle>
            <a:lvl1pPr marL="0" indent="0">
              <a:lnSpc>
                <a:spcPct val="85000"/>
              </a:lnSpc>
              <a:spcAft>
                <a:spcPts val="1000"/>
              </a:spcAft>
              <a:defRPr sz="5000" cap="all" baseline="0">
                <a:solidFill>
                  <a:schemeClr val="tx1"/>
                </a:solidFill>
                <a:latin typeface="Sons Condensed Extrabold" panose="02060906060206060203" pitchFamily="18" charset="0"/>
              </a:defRPr>
            </a:lvl1pPr>
            <a:lvl2pPr marL="0" indent="0">
              <a:lnSpc>
                <a:spcPct val="100000"/>
              </a:lnSpc>
              <a:buFont typeface="Arial"/>
              <a:buNone/>
              <a:defRPr>
                <a:solidFill>
                  <a:schemeClr val="tx1"/>
                </a:solidFill>
              </a:defRPr>
            </a:lvl2pPr>
            <a:lvl3pPr marL="0" indent="0">
              <a:lnSpc>
                <a:spcPct val="85000"/>
              </a:lnSpc>
              <a:buNone/>
              <a:defRPr sz="5000">
                <a:solidFill>
                  <a:schemeClr val="tx1"/>
                </a:solidFill>
              </a:defRPr>
            </a:lvl3pPr>
            <a:lvl4pPr marL="0" indent="0">
              <a:lnSpc>
                <a:spcPct val="90000"/>
              </a:lnSpc>
              <a:buNone/>
              <a:defRPr sz="3200">
                <a:solidFill>
                  <a:schemeClr val="tx1"/>
                </a:solidFill>
              </a:defRPr>
            </a:lvl4pPr>
            <a:lvl5pPr marL="0" indent="0">
              <a:lnSpc>
                <a:spcPct val="100000"/>
              </a:lnSpc>
              <a:buClr>
                <a:schemeClr val="accent4"/>
              </a:buClr>
              <a:buFont typeface="Arial"/>
              <a:buNone/>
              <a:defRPr sz="1400">
                <a:solidFill>
                  <a:schemeClr val="tx1"/>
                </a:solidFill>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21459A54-2B36-0597-98AB-2AD5027C3A5A}"/>
              </a:ext>
            </a:extLst>
          </p:cNvPr>
          <p:cNvCxnSpPr>
            <a:cxnSpLocks/>
          </p:cNvCxnSpPr>
          <p:nvPr userDrawn="1"/>
        </p:nvCxnSpPr>
        <p:spPr>
          <a:xfrm>
            <a:off x="2946446" y="640174"/>
            <a:ext cx="0" cy="5486400"/>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144293E-2C00-D4C2-B60A-12BE7EAB8F5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405188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0" y="615950"/>
            <a:ext cx="5313947" cy="5486400"/>
          </a:xfrm>
        </p:spPr>
        <p:txBody>
          <a:bodyPr anchor="t" anchorCtr="0"/>
          <a:lstStyle>
            <a:lvl1pPr marL="0" indent="0">
              <a:lnSpc>
                <a:spcPct val="85000"/>
              </a:lnSpc>
              <a:spcAft>
                <a:spcPts val="0"/>
              </a:spcAft>
              <a:defRPr sz="5000" cap="all" baseline="0">
                <a:solidFill>
                  <a:srgbClr val="005E60"/>
                </a:solidFill>
                <a:latin typeface="Sons Condensed Extrabold" panose="02060906060206060203" pitchFamily="18" charset="0"/>
              </a:defRPr>
            </a:lvl1pPr>
            <a:lvl2pPr marL="0" indent="0">
              <a:lnSpc>
                <a:spcPct val="100000"/>
              </a:lnSpc>
              <a:buFont typeface="Arial"/>
              <a:buNone/>
              <a:defRPr>
                <a:solidFill>
                  <a:srgbClr val="005E60"/>
                </a:solidFill>
              </a:defRPr>
            </a:lvl2pPr>
            <a:lvl3pPr marL="0" indent="0">
              <a:lnSpc>
                <a:spcPct val="85000"/>
              </a:lnSpc>
              <a:buNone/>
              <a:defRPr sz="5000">
                <a:solidFill>
                  <a:srgbClr val="005E60"/>
                </a:solidFill>
              </a:defRPr>
            </a:lvl3pPr>
            <a:lvl4pPr marL="0" indent="0">
              <a:lnSpc>
                <a:spcPct val="90000"/>
              </a:lnSpc>
              <a:buNone/>
              <a:defRPr sz="3200">
                <a:solidFill>
                  <a:srgbClr val="005E60"/>
                </a:solidFill>
              </a:defRPr>
            </a:lvl4pPr>
            <a:lvl5pPr marL="0" indent="0">
              <a:lnSpc>
                <a:spcPct val="100000"/>
              </a:lnSpc>
              <a:buClr>
                <a:schemeClr val="accent4"/>
              </a:buClr>
              <a:buFont typeface="Arial"/>
              <a:buNone/>
              <a:defRPr sz="1400">
                <a:solidFill>
                  <a:srgbClr val="005E60"/>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3F938A19-85FE-D7E0-BB2C-F157A4FE6AEC}"/>
              </a:ext>
            </a:extLst>
          </p:cNvPr>
          <p:cNvCxnSpPr>
            <a:cxnSpLocks/>
          </p:cNvCxnSpPr>
          <p:nvPr userDrawn="1"/>
        </p:nvCxnSpPr>
        <p:spPr>
          <a:xfrm>
            <a:off x="2946446" y="640174"/>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16A940B9-7959-1BE5-1C1F-30DC7A96DB8F}"/>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715835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None/>
              <a:defRPr>
                <a:solidFill>
                  <a:srgbClr val="212121"/>
                </a:solidFill>
              </a:defRPr>
            </a:lvl2pPr>
            <a:lvl3pPr marL="174625" indent="-174625">
              <a:buClrTx/>
              <a:buFont typeface="Arial" panose="020B0604020202020204" pitchFamily="34" charset="0"/>
              <a:buChar char="•"/>
              <a:defRPr>
                <a:solidFill>
                  <a:schemeClr val="tx2"/>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B5C3D82-E702-BE2A-C612-2CB61FE360F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41485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Dark Photo Backgroun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345354"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FD57314C-3D95-C279-F04B-2D532302ED36}"/>
              </a:ext>
            </a:extLst>
          </p:cNvPr>
          <p:cNvPicPr>
            <a:picLocks noChangeAspect="1"/>
          </p:cNvPicPr>
          <p:nvPr userDrawn="1"/>
        </p:nvPicPr>
        <p:blipFill>
          <a:blip r:embed="rId2"/>
          <a:stretch>
            <a:fillRect/>
          </a:stretch>
        </p:blipFill>
        <p:spPr>
          <a:xfrm>
            <a:off x="259641" y="272267"/>
            <a:ext cx="2606040" cy="814067"/>
          </a:xfrm>
          <a:prstGeom prst="rect">
            <a:avLst/>
          </a:prstGeom>
        </p:spPr>
      </p:pic>
    </p:spTree>
    <p:extLst>
      <p:ext uri="{BB962C8B-B14F-4D97-AF65-F5344CB8AC3E}">
        <p14:creationId xmlns:p14="http://schemas.microsoft.com/office/powerpoint/2010/main" val="3701466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Statistics -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0D252868-F7F1-C0A1-E4BB-8630DDD8758E}"/>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249074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um Stat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5" cy="45702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defRPr sz="9600">
                <a:solidFill>
                  <a:srgbClr val="C8FF08"/>
                </a:solidFill>
                <a:latin typeface="Sons Condensed Extrabold" panose="02060906060206060203" pitchFamily="18" charset="0"/>
              </a:defRPr>
            </a:lvl1pPr>
            <a:lvl2pPr marL="0" indent="0">
              <a:buClr>
                <a:schemeClr val="bg1"/>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chemeClr val="bg1"/>
                </a:solidFill>
              </a:defRPr>
            </a:lvl1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CC81F1F2-00A2-8A73-11A9-FF59CE240F80}"/>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10" name="Picture Placeholder 6">
            <a:extLst>
              <a:ext uri="{FF2B5EF4-FFF2-40B4-BE49-F238E27FC236}">
                <a16:creationId xmlns:a16="http://schemas.microsoft.com/office/drawing/2014/main" id="{71A28561-E9BE-F7BE-7CA1-61B13B003AE0}"/>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4162257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ium Sta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321247"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buClr>
                <a:srgbClr val="212121"/>
              </a:buClr>
              <a:defRPr sz="9600">
                <a:solidFill>
                  <a:srgbClr val="005E60"/>
                </a:solidFill>
                <a:latin typeface="Sons Condensed Extrabold" panose="02060906060206060203" pitchFamily="18" charset="0"/>
              </a:defRPr>
            </a:lvl1pPr>
            <a:lvl2pPr marL="0" indent="0">
              <a:buClr>
                <a:srgbClr val="212121"/>
              </a:buClr>
              <a:buNone/>
              <a:defRPr>
                <a:solidFill>
                  <a:srgbClr val="212121"/>
                </a:solidFill>
              </a:defRPr>
            </a:lvl2pPr>
            <a:lvl3pPr marL="174625" indent="-174625">
              <a:buClr>
                <a:srgbClr val="212121"/>
              </a:buClr>
              <a:buFont typeface="Arial" panose="020B0604020202020204" pitchFamily="34" charset="0"/>
              <a:buChar char="•"/>
              <a:defRPr>
                <a:solidFill>
                  <a:srgbClr val="212121"/>
                </a:solidFill>
              </a:defRPr>
            </a:lvl3pPr>
            <a:lvl4pPr marL="365760" indent="-182880">
              <a:buClr>
                <a:srgbClr val="212121"/>
              </a:buClr>
              <a:buFont typeface="Arial"/>
              <a:buChar char="–"/>
              <a:defRPr>
                <a:solidFill>
                  <a:srgbClr val="212121"/>
                </a:solidFill>
              </a:defRPr>
            </a:lvl4pPr>
            <a:lvl5pPr marL="548640">
              <a:buClr>
                <a:srgbClr val="212121"/>
              </a:buClr>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rgbClr val="212121"/>
                </a:solidFill>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AAF6CB12-6043-6858-0E99-4D0C63CFABA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11" name="Picture Placeholder 6">
            <a:extLst>
              <a:ext uri="{FF2B5EF4-FFF2-40B4-BE49-F238E27FC236}">
                <a16:creationId xmlns:a16="http://schemas.microsoft.com/office/drawing/2014/main" id="{D31B6C8E-F2DD-F24A-E739-15C9300FE423}"/>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2607089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Stat 1">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ABF08DC-CB35-0F04-05DA-1827B5142E5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29970" cy="457020"/>
          </a:xfrm>
        </p:spPr>
        <p:txBody>
          <a:bodyPr/>
          <a:lstStyle>
            <a:lvl1pPr>
              <a:defRPr>
                <a:solidFill>
                  <a:schemeClr val="tx1"/>
                </a:solidFill>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814A848-6923-A1BC-E08A-7728C5A4BCC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420006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2">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6" cy="457020"/>
          </a:xfrm>
          <a:noFill/>
        </p:spPr>
        <p:txBody>
          <a:bodyPr/>
          <a:lstStyle>
            <a:lvl1pPr>
              <a:defRPr>
                <a:solidFill>
                  <a:schemeClr val="bg1"/>
                </a:solidFill>
              </a:defRPr>
            </a:lvl1pPr>
          </a:lstStyle>
          <a:p>
            <a:r>
              <a:rPr lang="en-US"/>
              <a:t>Click to edit Master title style</a:t>
            </a:r>
            <a:endParaRPr lang="en-US" dirty="0"/>
          </a:p>
        </p:txBody>
      </p:sp>
      <p:pic>
        <p:nvPicPr>
          <p:cNvPr id="7" name="Picture 6" descr="Text&#10;&#10;Description automatically generated">
            <a:extLst>
              <a:ext uri="{FF2B5EF4-FFF2-40B4-BE49-F238E27FC236}">
                <a16:creationId xmlns:a16="http://schemas.microsoft.com/office/drawing/2014/main" id="{60FA68EB-1DE5-F3BC-29A5-0AAC8831E29A}"/>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ext Placeholder 4">
            <a:extLst>
              <a:ext uri="{FF2B5EF4-FFF2-40B4-BE49-F238E27FC236}">
                <a16:creationId xmlns:a16="http://schemas.microsoft.com/office/drawing/2014/main" id="{8005F10C-0E79-4A3F-86CA-73848D7D173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Tree>
    <p:extLst>
      <p:ext uri="{BB962C8B-B14F-4D97-AF65-F5344CB8AC3E}">
        <p14:creationId xmlns:p14="http://schemas.microsoft.com/office/powerpoint/2010/main" val="2276246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320">
          <p15:clr>
            <a:srgbClr val="FBAE40"/>
          </p15:clr>
        </p15:guide>
        <p15:guide id="4" orient="horz" pos="8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Sign-off">
    <p:bg>
      <p:bgRef idx="1001">
        <a:schemeClr val="bg1"/>
      </p:bgRef>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A56CA2-D329-EF33-C456-27ECDB40249C}"/>
              </a:ext>
            </a:extLst>
          </p:cNvPr>
          <p:cNvPicPr>
            <a:picLocks noChangeAspect="1"/>
          </p:cNvPicPr>
          <p:nvPr userDrawn="1"/>
        </p:nvPicPr>
        <p:blipFill>
          <a:blip r:embed="rId2"/>
          <a:stretch>
            <a:fillRect/>
          </a:stretch>
        </p:blipFill>
        <p:spPr>
          <a:xfrm>
            <a:off x="2598420" y="2336437"/>
            <a:ext cx="6995160" cy="2185127"/>
          </a:xfrm>
          <a:prstGeom prst="rect">
            <a:avLst/>
          </a:prstGeom>
        </p:spPr>
      </p:pic>
    </p:spTree>
    <p:extLst>
      <p:ext uri="{BB962C8B-B14F-4D97-AF65-F5344CB8AC3E}">
        <p14:creationId xmlns:p14="http://schemas.microsoft.com/office/powerpoint/2010/main" val="1848821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Sign-off 2">
    <p:bg>
      <p:bgPr>
        <a:solidFill>
          <a:srgbClr val="005E60"/>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CD72FB-B974-3D99-2541-287114550180}"/>
              </a:ext>
            </a:extLst>
          </p:cNvPr>
          <p:cNvPicPr>
            <a:picLocks noChangeAspect="1"/>
          </p:cNvPicPr>
          <p:nvPr userDrawn="1"/>
        </p:nvPicPr>
        <p:blipFill>
          <a:blip r:embed="rId2"/>
          <a:stretch>
            <a:fillRect/>
          </a:stretch>
        </p:blipFill>
        <p:spPr>
          <a:xfrm>
            <a:off x="2598420" y="2336437"/>
            <a:ext cx="6995161" cy="2185127"/>
          </a:xfrm>
          <a:prstGeom prst="rect">
            <a:avLst/>
          </a:prstGeom>
        </p:spPr>
      </p:pic>
    </p:spTree>
    <p:extLst>
      <p:ext uri="{BB962C8B-B14F-4D97-AF65-F5344CB8AC3E}">
        <p14:creationId xmlns:p14="http://schemas.microsoft.com/office/powerpoint/2010/main" val="3257594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496076" y="454890"/>
            <a:ext cx="2429928" cy="242502"/>
          </a:xfrm>
          <a:prstGeom prst="rect">
            <a:avLst/>
          </a:prstGeom>
        </p:spPr>
        <p:txBody>
          <a:bodyPr lIns="0" tIns="0" rIns="0" bIns="0"/>
          <a:lstStyle>
            <a:lvl1pPr>
              <a:defRPr sz="1576" b="0" i="0">
                <a:solidFill>
                  <a:srgbClr val="000000"/>
                </a:solidFill>
                <a:latin typeface="Inter" panose="02000503000000020004" pitchFamily="2" charset="0"/>
                <a:cs typeface="Arial"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496076" y="1219201"/>
            <a:ext cx="2622936" cy="149309"/>
          </a:xfrm>
          <a:prstGeom prst="rect">
            <a:avLst/>
          </a:prstGeom>
        </p:spPr>
        <p:txBody>
          <a:bodyPr lIns="0" tIns="0" rIns="0" bIns="0" anchor="t"/>
          <a:lstStyle>
            <a:lvl1pPr algn="l">
              <a:lnSpc>
                <a:spcPct val="100000"/>
              </a:lnSpc>
              <a:spcBef>
                <a:spcPts val="728"/>
              </a:spcBef>
              <a:defRPr lang="en-US" sz="970" b="0">
                <a:solidFill>
                  <a:srgbClr val="212121"/>
                </a:solidFill>
                <a:latin typeface="Inter" panose="02000503000000020004" pitchFamily="2" charset="0"/>
                <a:cs typeface="Arial" panose="020B0604020202020204" pitchFamily="34" charset="0"/>
              </a:defRPr>
            </a:lvl1pPr>
          </a:lstStyle>
          <a:p>
            <a:pPr lvl="0"/>
            <a:r>
              <a:rPr lang="en-US"/>
              <a:t>Click to edit Master text styles</a:t>
            </a:r>
          </a:p>
        </p:txBody>
      </p:sp>
      <p:sp>
        <p:nvSpPr>
          <p:cNvPr id="11" name="object 4">
            <a:extLst>
              <a:ext uri="{FF2B5EF4-FFF2-40B4-BE49-F238E27FC236}">
                <a16:creationId xmlns:a16="http://schemas.microsoft.com/office/drawing/2014/main" id="{2147EC7E-B00F-0BDE-CC52-275162BBFB8A}"/>
              </a:ext>
            </a:extLst>
          </p:cNvPr>
          <p:cNvSpPr/>
          <p:nvPr userDrawn="1"/>
        </p:nvSpPr>
        <p:spPr>
          <a:xfrm>
            <a:off x="3314701" y="0"/>
            <a:ext cx="8877517" cy="6410170"/>
          </a:xfrm>
          <a:custGeom>
            <a:avLst/>
            <a:gdLst/>
            <a:ahLst/>
            <a:cxnLst/>
            <a:rect l="l" t="t" r="r" b="b"/>
            <a:pathLst>
              <a:path w="14638655" h="10554970">
                <a:moveTo>
                  <a:pt x="14638297" y="0"/>
                </a:moveTo>
                <a:lnTo>
                  <a:pt x="0" y="0"/>
                </a:lnTo>
                <a:lnTo>
                  <a:pt x="0" y="10554652"/>
                </a:lnTo>
                <a:lnTo>
                  <a:pt x="14638297" y="10554652"/>
                </a:lnTo>
                <a:lnTo>
                  <a:pt x="14638297" y="0"/>
                </a:lnTo>
                <a:close/>
              </a:path>
            </a:pathLst>
          </a:custGeom>
          <a:solidFill>
            <a:srgbClr val="E3E3E3"/>
          </a:solidFill>
          <a:ln>
            <a:noFill/>
          </a:ln>
        </p:spPr>
        <p:txBody>
          <a:bodyPr wrap="square" lIns="0" tIns="0" rIns="0" bIns="0" rtlCol="0"/>
          <a:lstStyle/>
          <a:p>
            <a:endParaRPr sz="1800" dirty="0"/>
          </a:p>
        </p:txBody>
      </p:sp>
      <p:sp>
        <p:nvSpPr>
          <p:cNvPr id="18" name="Slide Number Placeholder 5">
            <a:extLst>
              <a:ext uri="{FF2B5EF4-FFF2-40B4-BE49-F238E27FC236}">
                <a16:creationId xmlns:a16="http://schemas.microsoft.com/office/drawing/2014/main" id="{CA64F7AF-68F6-BA14-1B39-9AC8CD6A735F}"/>
              </a:ext>
            </a:extLst>
          </p:cNvPr>
          <p:cNvSpPr>
            <a:spLocks noGrp="1"/>
          </p:cNvSpPr>
          <p:nvPr>
            <p:ph type="sldNum" sz="quarter" idx="4"/>
          </p:nvPr>
        </p:nvSpPr>
        <p:spPr>
          <a:xfrm>
            <a:off x="11031539" y="6513067"/>
            <a:ext cx="666621" cy="107722"/>
          </a:xfrm>
          <a:prstGeom prst="rect">
            <a:avLst/>
          </a:prstGeom>
        </p:spPr>
        <p:txBody>
          <a:bodyPr vert="horz" wrap="square" lIns="0" tIns="0" rIns="0" bIns="0" rtlCol="0" anchor="b">
            <a:spAutoFit/>
          </a:bodyPr>
          <a:lstStyle>
            <a:lvl1pPr algn="r">
              <a:defRPr sz="700" b="0">
                <a:solidFill>
                  <a:srgbClr val="000000"/>
                </a:solidFill>
                <a:latin typeface="Inter" panose="02000503000000020004" pitchFamily="2"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26124855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 With Pan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403D7-30FD-8638-E3A7-B94E651B2FFF}"/>
              </a:ext>
            </a:extLst>
          </p:cNvPr>
          <p:cNvSpPr/>
          <p:nvPr userDrawn="1"/>
        </p:nvSpPr>
        <p:spPr>
          <a:xfrm>
            <a:off x="-12700" y="6523646"/>
            <a:ext cx="12217400" cy="33311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4" name="Rectangle 3">
            <a:extLst>
              <a:ext uri="{FF2B5EF4-FFF2-40B4-BE49-F238E27FC236}">
                <a16:creationId xmlns:a16="http://schemas.microsoft.com/office/drawing/2014/main" id="{4CBAEAB6-A1E1-4457-FBCF-9549047EB207}"/>
              </a:ext>
            </a:extLst>
          </p:cNvPr>
          <p:cNvSpPr/>
          <p:nvPr userDrawn="1"/>
        </p:nvSpPr>
        <p:spPr>
          <a:xfrm>
            <a:off x="9353886" y="-1"/>
            <a:ext cx="2850814" cy="6777929"/>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600034"/>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a:ln/>
                <a:solidFill>
                  <a:schemeClr val="bg1"/>
                </a:solidFill>
              </a:rPr>
              <a:t>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cxnSp>
        <p:nvCxnSpPr>
          <p:cNvPr id="8" name="Straight Connector 7">
            <a:extLst>
              <a:ext uri="{FF2B5EF4-FFF2-40B4-BE49-F238E27FC236}">
                <a16:creationId xmlns:a16="http://schemas.microsoft.com/office/drawing/2014/main" id="{B18A1F10-6FBB-A1CF-E205-7E55F1143BA6}"/>
              </a:ext>
            </a:extLst>
          </p:cNvPr>
          <p:cNvCxnSpPr>
            <a:cxnSpLocks/>
          </p:cNvCxnSpPr>
          <p:nvPr userDrawn="1"/>
        </p:nvCxnSpPr>
        <p:spPr>
          <a:xfrm>
            <a:off x="9353886" y="6515100"/>
            <a:ext cx="2850814"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750342"/>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Content With Panel pau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403D7-30FD-8638-E3A7-B94E651B2FFF}"/>
              </a:ext>
            </a:extLst>
          </p:cNvPr>
          <p:cNvSpPr/>
          <p:nvPr userDrawn="1"/>
        </p:nvSpPr>
        <p:spPr>
          <a:xfrm>
            <a:off x="-12700" y="6523646"/>
            <a:ext cx="12217400" cy="33311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4" name="Rectangle 3">
            <a:extLst>
              <a:ext uri="{FF2B5EF4-FFF2-40B4-BE49-F238E27FC236}">
                <a16:creationId xmlns:a16="http://schemas.microsoft.com/office/drawing/2014/main" id="{4CBAEAB6-A1E1-4457-FBCF-9549047EB207}"/>
              </a:ext>
            </a:extLst>
          </p:cNvPr>
          <p:cNvSpPr/>
          <p:nvPr userDrawn="1"/>
        </p:nvSpPr>
        <p:spPr>
          <a:xfrm>
            <a:off x="9353886" y="-1"/>
            <a:ext cx="2850814" cy="6777929"/>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cxnSp>
        <p:nvCxnSpPr>
          <p:cNvPr id="13" name="Straight Connector 12"/>
          <p:cNvCxnSpPr>
            <a:cxnSpLocks/>
          </p:cNvCxnSpPr>
          <p:nvPr userDrawn="1"/>
        </p:nvCxnSpPr>
        <p:spPr>
          <a:xfrm>
            <a:off x="9353886" y="6515100"/>
            <a:ext cx="2850814"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600034"/>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a:ln/>
                <a:solidFill>
                  <a:schemeClr val="bg1"/>
                </a:solidFill>
              </a:rPr>
              <a:t>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spTree>
    <p:extLst>
      <p:ext uri="{BB962C8B-B14F-4D97-AF65-F5344CB8AC3E}">
        <p14:creationId xmlns:p14="http://schemas.microsoft.com/office/powerpoint/2010/main" val="150195953"/>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ABF6-8160-8240-8064-B96381D0190E}"/>
              </a:ext>
            </a:extLst>
          </p:cNvPr>
          <p:cNvSpPr>
            <a:spLocks noGrp="1"/>
          </p:cNvSpPr>
          <p:nvPr>
            <p:ph type="title"/>
          </p:nvPr>
        </p:nvSpPr>
        <p:spPr>
          <a:xfrm>
            <a:off x="419100" y="419101"/>
            <a:ext cx="9578915" cy="457020"/>
          </a:xfrm>
        </p:spPr>
        <p:txBody>
          <a:bodyPr/>
          <a:lstStyle>
            <a:lvl1pPr>
              <a:defRPr>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4176268"/>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With Panel">
    <p:spTree>
      <p:nvGrpSpPr>
        <p:cNvPr id="1" name=""/>
        <p:cNvGrpSpPr/>
        <p:nvPr/>
      </p:nvGrpSpPr>
      <p:grpSpPr>
        <a:xfrm>
          <a:off x="0" y="0"/>
          <a:ext cx="0" cy="0"/>
          <a:chOff x="0" y="0"/>
          <a:chExt cx="0" cy="0"/>
        </a:xfrm>
      </p:grpSpPr>
      <p:pic>
        <p:nvPicPr>
          <p:cNvPr id="9" name="Picture 8" descr="A picture containing computer&#10;&#10;Description automatically generated">
            <a:extLst>
              <a:ext uri="{FF2B5EF4-FFF2-40B4-BE49-F238E27FC236}">
                <a16:creationId xmlns:a16="http://schemas.microsoft.com/office/drawing/2014/main" id="{4580EB98-36E3-493D-9C36-3BC792DF8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000"/>
          <a:stretch/>
        </p:blipFill>
        <p:spPr>
          <a:xfrm>
            <a:off x="0" y="6515100"/>
            <a:ext cx="12192000" cy="342900"/>
          </a:xfrm>
          <a:prstGeom prst="rect">
            <a:avLst/>
          </a:prstGeom>
          <a:ln>
            <a:noFill/>
          </a:ln>
        </p:spPr>
      </p:pic>
      <p:pic>
        <p:nvPicPr>
          <p:cNvPr id="17" name="Picture 16" descr="A picture containing computer&#10;&#10;Description automatically generated">
            <a:extLst>
              <a:ext uri="{FF2B5EF4-FFF2-40B4-BE49-F238E27FC236}">
                <a16:creationId xmlns:a16="http://schemas.microsoft.com/office/drawing/2014/main" id="{ADC4D8E8-0699-4366-8F80-8F5D10F78A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2"/>
          <a:stretch/>
        </p:blipFill>
        <p:spPr>
          <a:xfrm>
            <a:off x="9353886" y="-1"/>
            <a:ext cx="2838114" cy="6559704"/>
          </a:xfrm>
          <a:prstGeom prst="rect">
            <a:avLst/>
          </a:prstGeom>
          <a:ln>
            <a:noFill/>
          </a:ln>
        </p:spPr>
      </p:pic>
      <p:pic>
        <p:nvPicPr>
          <p:cNvPr id="14" name="Picture 13">
            <a:extLst>
              <a:ext uri="{FF2B5EF4-FFF2-40B4-BE49-F238E27FC236}">
                <a16:creationId xmlns:a16="http://schemas.microsoft.com/office/drawing/2014/main" id="{44D8C3B2-EDD1-4B96-8204-60BED7A9A3EF}"/>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 t="90380" r="147" b="5052"/>
          <a:stretch/>
        </p:blipFill>
        <p:spPr>
          <a:xfrm>
            <a:off x="18190" y="6512944"/>
            <a:ext cx="12176937" cy="345057"/>
          </a:xfrm>
          <a:prstGeom prst="rect">
            <a:avLst/>
          </a:prstGeom>
        </p:spPr>
      </p:pic>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cxnSp>
        <p:nvCxnSpPr>
          <p:cNvPr id="13" name="Straight Connector 12"/>
          <p:cNvCxnSpPr>
            <a:cxnSpLocks/>
          </p:cNvCxnSpPr>
          <p:nvPr userDrawn="1"/>
        </p:nvCxnSpPr>
        <p:spPr>
          <a:xfrm>
            <a:off x="352426" y="6515100"/>
            <a:ext cx="114871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52425" y="514351"/>
            <a:ext cx="7335441" cy="494089"/>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speaker and content 36pt </a:t>
            </a:r>
            <a:r>
              <a:rPr lang="en-US" dirty="0" err="1"/>
              <a:t>inspiri</a:t>
            </a:r>
            <a:r>
              <a:rPr lang="en-US" dirty="0"/>
              <a:t> sans regular</a:t>
            </a:r>
          </a:p>
        </p:txBody>
      </p:sp>
      <p:sp>
        <p:nvSpPr>
          <p:cNvPr id="6" name="Text Placeholder 4"/>
          <p:cNvSpPr>
            <a:spLocks noGrp="1"/>
          </p:cNvSpPr>
          <p:nvPr>
            <p:ph type="body" sz="quarter" idx="11" hasCustomPrompt="1"/>
          </p:nvPr>
        </p:nvSpPr>
        <p:spPr>
          <a:xfrm>
            <a:off x="365523" y="1266826"/>
            <a:ext cx="7335440" cy="4880373"/>
          </a:xfrm>
          <a:prstGeom prst="rect">
            <a:avLst/>
          </a:prstGeom>
        </p:spPr>
        <p:txBody>
          <a:bodyPr/>
          <a:lstStyle>
            <a:lvl1pPr>
              <a:defRPr baseline="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Content text whether bullets or not is primary blue 24 points </a:t>
            </a:r>
            <a:r>
              <a:rPr lang="en-US" dirty="0" err="1"/>
              <a:t>ge</a:t>
            </a:r>
            <a:r>
              <a:rPr lang="en-US" dirty="0"/>
              <a:t> </a:t>
            </a:r>
            <a:r>
              <a:rPr lang="en-US" dirty="0" err="1"/>
              <a:t>inspiri</a:t>
            </a:r>
            <a:r>
              <a:rPr lang="en-US" dirty="0"/>
              <a:t> sans, just click here and start typing! Used when picture in picture is utilized or material with summary on the side.</a:t>
            </a:r>
          </a:p>
        </p:txBody>
      </p:sp>
      <p:pic>
        <p:nvPicPr>
          <p:cNvPr id="12" name="Picture 11">
            <a:extLst>
              <a:ext uri="{FF2B5EF4-FFF2-40B4-BE49-F238E27FC236}">
                <a16:creationId xmlns:a16="http://schemas.microsoft.com/office/drawing/2014/main" id="{15067345-D708-48C2-BDE7-6926369FBF01}"/>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76798" t="4172" r="147" b="9648"/>
          <a:stretch/>
        </p:blipFill>
        <p:spPr>
          <a:xfrm>
            <a:off x="9359455" y="-20257"/>
            <a:ext cx="2841006" cy="6533201"/>
          </a:xfrm>
          <a:prstGeom prst="rect">
            <a:avLst/>
          </a:prstGeom>
          <a:ln>
            <a:noFill/>
          </a:ln>
        </p:spPr>
      </p:pic>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552899"/>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err="1">
                <a:ln/>
                <a:solidFill>
                  <a:schemeClr val="bg1"/>
                </a:solidFill>
              </a:rPr>
              <a:t>HowTo</a:t>
            </a:r>
            <a:r>
              <a:rPr lang="en-US" sz="1199" b="1" dirty="0">
                <a:ln/>
                <a:solidFill>
                  <a:schemeClr val="bg1"/>
                </a:solidFill>
              </a:rPr>
              <a:t> – 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to </a:t>
            </a:r>
            <a:r>
              <a:rPr lang="en-US" dirty="0" err="1"/>
              <a:t>Audiance</a:t>
            </a:r>
            <a:endParaRPr lang="en-US" dirty="0"/>
          </a:p>
          <a:p>
            <a:pPr lvl="4"/>
            <a:r>
              <a:rPr lang="en-US" dirty="0"/>
              <a:t>Point 1</a:t>
            </a:r>
          </a:p>
          <a:p>
            <a:pPr lvl="4"/>
            <a:r>
              <a:rPr lang="en-US" dirty="0"/>
              <a:t>Point 2</a:t>
            </a:r>
          </a:p>
          <a:p>
            <a:pPr lvl="4"/>
            <a:r>
              <a:rPr lang="en-US" dirty="0"/>
              <a:t>….</a:t>
            </a:r>
          </a:p>
        </p:txBody>
      </p:sp>
    </p:spTree>
    <p:extLst>
      <p:ext uri="{BB962C8B-B14F-4D97-AF65-F5344CB8AC3E}">
        <p14:creationId xmlns:p14="http://schemas.microsoft.com/office/powerpoint/2010/main" val="4217143371"/>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099" y="419101"/>
            <a:ext cx="9622047"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p:txBody>
          <a:bodyPr/>
          <a:lstStyle>
            <a:lvl1pPr>
              <a:defRPr>
                <a:solidFill>
                  <a:srgbClr val="212121"/>
                </a:solidFill>
              </a:defRPr>
            </a:lvl1pPr>
            <a:lvl2pPr marL="285750" indent="-285750">
              <a:buFont typeface="Arial" panose="020B0604020202020204" pitchFamily="34" charset="0"/>
              <a:buChar char="•"/>
              <a:defRPr>
                <a:solidFill>
                  <a:srgbClr val="212121"/>
                </a:solidFill>
              </a:defRPr>
            </a:lvl2pPr>
            <a:lvl3pPr marL="517525" indent="-228600">
              <a:defRPr>
                <a:solidFill>
                  <a:srgbClr val="212121"/>
                </a:solidFill>
              </a:defRPr>
            </a:lvl3pPr>
            <a:lvl4pPr marL="685800" indent="-228600">
              <a:defRPr>
                <a:solidFill>
                  <a:srgbClr val="212121"/>
                </a:solidFill>
              </a:defRPr>
            </a:lvl4pPr>
            <a:lvl5pPr marL="914400" indent="-228600">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40C80CBD-F9C2-7B04-2F2E-A2E50A534F5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886635505"/>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B168A5-C2D7-FC4B-8832-1F289E900E7C}"/>
              </a:ext>
            </a:extLst>
          </p:cNvPr>
          <p:cNvSpPr>
            <a:spLocks noGrp="1"/>
          </p:cNvSpPr>
          <p:nvPr>
            <p:ph type="body" sz="quarter" idx="13"/>
          </p:nvPr>
        </p:nvSpPr>
        <p:spPr>
          <a:xfrm>
            <a:off x="419100" y="889824"/>
            <a:ext cx="11353800" cy="513526"/>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0"/>
            <a:ext cx="11353800" cy="4114800"/>
          </a:xfrm>
        </p:spPr>
        <p:txBody>
          <a:bodyPr/>
          <a:lstStyle>
            <a:lvl1pPr>
              <a:defRPr b="0">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568E85E5-0FFC-6287-3929-5E229826C13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04126460"/>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6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04794"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B906FF28-9E6E-FCE7-887B-D290AB8F5D7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7214207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D6DDDB0A-C694-6D4F-95F6-714A8D0B4F22}"/>
              </a:ext>
            </a:extLst>
          </p:cNvPr>
          <p:cNvSpPr>
            <a:spLocks noGrp="1"/>
          </p:cNvSpPr>
          <p:nvPr>
            <p:ph type="body" sz="quarter" idx="14"/>
          </p:nvPr>
        </p:nvSpPr>
        <p:spPr>
          <a:xfrm>
            <a:off x="419099"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D926142-7B75-6D42-854B-61C11884F2E4}"/>
              </a:ext>
            </a:extLst>
          </p:cNvPr>
          <p:cNvSpPr>
            <a:spLocks noGrp="1"/>
          </p:cNvSpPr>
          <p:nvPr>
            <p:ph type="body" sz="quarter" idx="15"/>
          </p:nvPr>
        </p:nvSpPr>
        <p:spPr>
          <a:xfrm>
            <a:off x="6096000"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5394960"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2095501"/>
            <a:ext cx="5394960"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2F437117-8BD0-3579-70B3-FCB0F41D60C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562102217"/>
      </p:ext>
    </p:extLst>
  </p:cSld>
  <p:clrMapOvr>
    <a:masterClrMapping/>
  </p:clrMapOvr>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guide id="3" orient="horz" pos="88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021D6-6421-7F41-A534-39EA22A630F1}"/>
              </a:ext>
            </a:extLst>
          </p:cNvPr>
          <p:cNvSpPr>
            <a:spLocks noGrp="1"/>
          </p:cNvSpPr>
          <p:nvPr>
            <p:ph type="ftr" sz="quarter" idx="3"/>
          </p:nvPr>
        </p:nvSpPr>
        <p:spPr>
          <a:xfrm>
            <a:off x="419100" y="6492875"/>
            <a:ext cx="10248900" cy="244653"/>
          </a:xfrm>
          <a:prstGeom prst="rect">
            <a:avLst/>
          </a:prstGeom>
        </p:spPr>
        <p:txBody>
          <a:bodyPr vert="horz" lIns="0" tIns="0" rIns="0" bIns="0" rtlCol="0" anchor="t" anchorCtr="0"/>
          <a:lstStyle>
            <a:lvl1pPr algn="l">
              <a:defRPr sz="800">
                <a:solidFill>
                  <a:srgbClr val="212121"/>
                </a:solidFill>
                <a:latin typeface="Inter" panose="02000503000000020004" pitchFamily="2" charset="0"/>
              </a:defRPr>
            </a:lvl1pPr>
          </a:lstStyle>
          <a:p>
            <a:r>
              <a:rPr lang="en-US" dirty="0"/>
              <a:t>© 2023 GE Vernova and/or its affiliates. All rights reserved.</a:t>
            </a:r>
          </a:p>
        </p:txBody>
      </p:sp>
      <p:sp>
        <p:nvSpPr>
          <p:cNvPr id="6" name="Slide Number Placeholder 5">
            <a:extLst>
              <a:ext uri="{FF2B5EF4-FFF2-40B4-BE49-F238E27FC236}">
                <a16:creationId xmlns:a16="http://schemas.microsoft.com/office/drawing/2014/main" id="{ADA382ED-C79F-1C4C-93EA-8B7E3CF99412}"/>
              </a:ext>
            </a:extLst>
          </p:cNvPr>
          <p:cNvSpPr>
            <a:spLocks noGrp="1"/>
          </p:cNvSpPr>
          <p:nvPr>
            <p:ph type="sldNum" sz="quarter" idx="4"/>
          </p:nvPr>
        </p:nvSpPr>
        <p:spPr>
          <a:xfrm>
            <a:off x="11222182" y="6492875"/>
            <a:ext cx="550718" cy="365125"/>
          </a:xfrm>
          <a:prstGeom prst="rect">
            <a:avLst/>
          </a:prstGeom>
        </p:spPr>
        <p:txBody>
          <a:bodyPr vert="horz" lIns="0" tIns="0" rIns="0" bIns="0" rtlCol="0" anchor="t" anchorCtr="0"/>
          <a:lstStyle>
            <a:lvl1pPr algn="r">
              <a:defRPr sz="800">
                <a:solidFill>
                  <a:srgbClr val="212121"/>
                </a:solidFill>
                <a:latin typeface="Inter" panose="02000503000000020004" pitchFamily="2" charset="0"/>
              </a:defRPr>
            </a:lvl1pPr>
          </a:lstStyle>
          <a:p>
            <a:fld id="{7A7A97EF-C944-4447-B862-B593E9B4A0FF}" type="slidenum">
              <a:rPr lang="en-US" smtClean="0"/>
              <a:pPr/>
              <a:t>‹#›</a:t>
            </a:fld>
            <a:endParaRPr lang="en-US" dirty="0"/>
          </a:p>
        </p:txBody>
      </p:sp>
      <p:sp>
        <p:nvSpPr>
          <p:cNvPr id="2" name="Title Placeholder 1">
            <a:extLst>
              <a:ext uri="{FF2B5EF4-FFF2-40B4-BE49-F238E27FC236}">
                <a16:creationId xmlns:a16="http://schemas.microsoft.com/office/drawing/2014/main" id="{33201E47-C943-F44B-9CD7-62EF3F532401}"/>
              </a:ext>
            </a:extLst>
          </p:cNvPr>
          <p:cNvSpPr>
            <a:spLocks noGrp="1"/>
          </p:cNvSpPr>
          <p:nvPr>
            <p:ph type="title"/>
          </p:nvPr>
        </p:nvSpPr>
        <p:spPr>
          <a:xfrm>
            <a:off x="419100" y="419101"/>
            <a:ext cx="9044077" cy="4570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542F5A-6368-8D4D-90C8-17B76FDD3681}"/>
              </a:ext>
            </a:extLst>
          </p:cNvPr>
          <p:cNvSpPr>
            <a:spLocks noGrp="1"/>
          </p:cNvSpPr>
          <p:nvPr>
            <p:ph type="body" idx="1"/>
          </p:nvPr>
        </p:nvSpPr>
        <p:spPr>
          <a:xfrm>
            <a:off x="419100" y="1403349"/>
            <a:ext cx="11353800" cy="48069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397866"/>
      </p:ext>
    </p:extLst>
  </p:cSld>
  <p:clrMap bg1="lt1" tx1="dk1" bg2="lt2" tx2="dk2" accent1="accent1" accent2="accent2" accent3="accent3" accent4="accent4" accent5="accent5" accent6="accent6" hlink="hlink" folHlink="folHlink"/>
  <p:sldLayoutIdLst>
    <p:sldLayoutId id="2147483714" r:id="rId1"/>
    <p:sldLayoutId id="2147483649" r:id="rId2"/>
    <p:sldLayoutId id="2147483705" r:id="rId3"/>
    <p:sldLayoutId id="2147483706" r:id="rId4"/>
    <p:sldLayoutId id="2147483654" r:id="rId5"/>
    <p:sldLayoutId id="2147483650" r:id="rId6"/>
    <p:sldLayoutId id="2147483668" r:id="rId7"/>
    <p:sldLayoutId id="2147483664" r:id="rId8"/>
    <p:sldLayoutId id="2147483669" r:id="rId9"/>
    <p:sldLayoutId id="2147483739" r:id="rId10"/>
    <p:sldLayoutId id="2147483731" r:id="rId11"/>
    <p:sldLayoutId id="2147483740" r:id="rId12"/>
    <p:sldLayoutId id="2147483667" r:id="rId13"/>
    <p:sldLayoutId id="2147483738" r:id="rId14"/>
    <p:sldLayoutId id="2147483665" r:id="rId15"/>
    <p:sldLayoutId id="2147483741" r:id="rId16"/>
    <p:sldLayoutId id="2147483666" r:id="rId17"/>
    <p:sldLayoutId id="2147483672" r:id="rId18"/>
    <p:sldLayoutId id="2147483673" r:id="rId19"/>
    <p:sldLayoutId id="2147483674" r:id="rId20"/>
    <p:sldLayoutId id="2147483743" r:id="rId21"/>
    <p:sldLayoutId id="2147483675" r:id="rId22"/>
    <p:sldLayoutId id="2147483676" r:id="rId23"/>
    <p:sldLayoutId id="2147483677" r:id="rId24"/>
    <p:sldLayoutId id="2147483651" r:id="rId25"/>
    <p:sldLayoutId id="2147483715" r:id="rId26"/>
    <p:sldLayoutId id="2147483719" r:id="rId27"/>
    <p:sldLayoutId id="2147483742" r:id="rId28"/>
    <p:sldLayoutId id="2147483701" r:id="rId29"/>
    <p:sldLayoutId id="2147483720" r:id="rId30"/>
    <p:sldLayoutId id="2147483684" r:id="rId31"/>
    <p:sldLayoutId id="2147483685" r:id="rId32"/>
    <p:sldLayoutId id="2147483686" r:id="rId33"/>
    <p:sldLayoutId id="2147483689" r:id="rId34"/>
    <p:sldLayoutId id="2147483687" r:id="rId35"/>
    <p:sldLayoutId id="2147483732" r:id="rId36"/>
    <p:sldLayoutId id="2147483692" r:id="rId37"/>
    <p:sldLayoutId id="2147483726" r:id="rId38"/>
    <p:sldLayoutId id="2147483695" r:id="rId39"/>
    <p:sldLayoutId id="2147483723" r:id="rId40"/>
    <p:sldLayoutId id="2147483697" r:id="rId41"/>
    <p:sldLayoutId id="2147483724" r:id="rId42"/>
    <p:sldLayoutId id="2147483733" r:id="rId43"/>
    <p:sldLayoutId id="2147483734" r:id="rId44"/>
    <p:sldLayoutId id="2147483699" r:id="rId45"/>
    <p:sldLayoutId id="2147483725" r:id="rId46"/>
    <p:sldLayoutId id="2147483744" r:id="rId47"/>
    <p:sldLayoutId id="2147483745" r:id="rId48"/>
    <p:sldLayoutId id="2147483747" r:id="rId49"/>
    <p:sldLayoutId id="2147483746" r:id="rId50"/>
  </p:sldLayoutIdLst>
  <p:hf hdr="0" dt="0"/>
  <p:txStyles>
    <p:title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p:titleStyle>
    <p:body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64" userDrawn="1">
          <p15:clr>
            <a:srgbClr val="F26B43"/>
          </p15:clr>
        </p15:guide>
        <p15:guide id="3"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microsoft.com/office/2007/relationships/hdphoto" Target="../media/hdphoto3.wdp"/><Relationship Id="rId5" Type="http://schemas.openxmlformats.org/officeDocument/2006/relationships/image" Target="../media/image38.pn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1.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store.gegridsolutions.com/ViewProduct.aspx?Model=G500"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hyperlink" Target="https://www.gegridsolutions.com/multilin/catalog/g500.htm" TargetMode="External"/><Relationship Id="rId5" Type="http://schemas.openxmlformats.org/officeDocument/2006/relationships/hyperlink" Target="https://ge.ent.box.com/v/SASTechSupport" TargetMode="Externa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9.jpe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BDC9A9-96F3-BA23-5BB1-94856661FC05}"/>
              </a:ext>
            </a:extLst>
          </p:cNvPr>
          <p:cNvSpPr>
            <a:spLocks noGrp="1"/>
          </p:cNvSpPr>
          <p:nvPr>
            <p:ph type="ctrTitle"/>
          </p:nvPr>
        </p:nvSpPr>
        <p:spPr>
          <a:xfrm>
            <a:off x="419100" y="2745456"/>
            <a:ext cx="10706100" cy="1965325"/>
          </a:xfrm>
        </p:spPr>
        <p:txBody>
          <a:bodyPr/>
          <a:lstStyle/>
          <a:p>
            <a: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t>1050-</a:t>
            </a:r>
            <a:b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br>
            <a: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t>G500 Hardware</a:t>
            </a:r>
            <a:br>
              <a:rPr lang="en-US" sz="7200" b="1" dirty="0">
                <a:ln/>
                <a:solidFill>
                  <a:schemeClr val="bg1"/>
                </a:solidFill>
              </a:rPr>
            </a:br>
            <a:br>
              <a:rPr lang="en-US" dirty="0"/>
            </a:br>
            <a:endParaRPr lang="en-US" dirty="0"/>
          </a:p>
        </p:txBody>
      </p:sp>
      <p:sp>
        <p:nvSpPr>
          <p:cNvPr id="10" name="Subtitle 9">
            <a:extLst>
              <a:ext uri="{FF2B5EF4-FFF2-40B4-BE49-F238E27FC236}">
                <a16:creationId xmlns:a16="http://schemas.microsoft.com/office/drawing/2014/main" id="{B551F6CB-8F72-B340-7449-7F0C722C10FC}"/>
              </a:ext>
            </a:extLst>
          </p:cNvPr>
          <p:cNvSpPr>
            <a:spLocks noGrp="1"/>
          </p:cNvSpPr>
          <p:nvPr>
            <p:ph type="subTitle" idx="4294967295"/>
          </p:nvPr>
        </p:nvSpPr>
        <p:spPr>
          <a:xfrm>
            <a:off x="471852" y="4492839"/>
            <a:ext cx="10706100" cy="974725"/>
          </a:xfrm>
        </p:spPr>
        <p:txBody>
          <a:bodyPr/>
          <a:lstStyle/>
          <a:p>
            <a:r>
              <a:rPr lang="en-US" dirty="0">
                <a:solidFill>
                  <a:schemeClr val="tx1"/>
                </a:solidFill>
              </a:rPr>
              <a:t>REV A</a:t>
            </a:r>
          </a:p>
        </p:txBody>
      </p:sp>
      <p:cxnSp>
        <p:nvCxnSpPr>
          <p:cNvPr id="19" name="Straight Connector 18">
            <a:extLst>
              <a:ext uri="{FF2B5EF4-FFF2-40B4-BE49-F238E27FC236}">
                <a16:creationId xmlns:a16="http://schemas.microsoft.com/office/drawing/2014/main" id="{65C8406B-1625-284F-9D66-743B554F99B0}"/>
              </a:ext>
            </a:extLst>
          </p:cNvPr>
          <p:cNvCxnSpPr>
            <a:cxnSpLocks/>
          </p:cNvCxnSpPr>
          <p:nvPr/>
        </p:nvCxnSpPr>
        <p:spPr>
          <a:xfrm>
            <a:off x="557960" y="6320878"/>
            <a:ext cx="11083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C8418-4F07-6477-3ADF-7D8A21ADC55F}"/>
              </a:ext>
            </a:extLst>
          </p:cNvPr>
          <p:cNvSpPr txBox="1"/>
          <p:nvPr/>
        </p:nvSpPr>
        <p:spPr>
          <a:xfrm>
            <a:off x="4279663" y="390863"/>
            <a:ext cx="7553134" cy="553998"/>
          </a:xfrm>
          <a:prstGeom prst="rect">
            <a:avLst/>
          </a:prstGeom>
          <a:noFill/>
        </p:spPr>
        <p:txBody>
          <a:bodyPr wrap="square" lIns="0" tIns="0" rIns="0" bIns="0" rtlCol="0">
            <a:spAutoFit/>
          </a:bodyPr>
          <a:lstStyle/>
          <a:p>
            <a:pPr algn="r"/>
            <a:r>
              <a:rPr lang="en-US" spc="400" baseline="0" dirty="0">
                <a:latin typeface="Inter" panose="020B0502030000000004" pitchFamily="34" charset="0"/>
                <a:ea typeface="Inter" panose="020B0502030000000004" pitchFamily="34" charset="0"/>
                <a:cs typeface="Inter" panose="020B0502030000000004" pitchFamily="34" charset="0"/>
              </a:rPr>
              <a:t>Learning &amp; Development</a:t>
            </a:r>
          </a:p>
          <a:p>
            <a:pPr algn="r"/>
            <a:r>
              <a:rPr lang="en-US" spc="300" baseline="0" dirty="0">
                <a:solidFill>
                  <a:schemeClr val="tx2"/>
                </a:solidFill>
                <a:latin typeface="Inter" panose="020B0502030000000004" pitchFamily="34" charset="0"/>
                <a:ea typeface="Inter" panose="020B0502030000000004" pitchFamily="34" charset="0"/>
                <a:cs typeface="Inter" panose="020B0502030000000004" pitchFamily="34" charset="0"/>
              </a:rPr>
              <a:t>Learning Module</a:t>
            </a:r>
          </a:p>
        </p:txBody>
      </p:sp>
      <p:sp>
        <p:nvSpPr>
          <p:cNvPr id="22" name="TextBox 21">
            <a:extLst>
              <a:ext uri="{FF2B5EF4-FFF2-40B4-BE49-F238E27FC236}">
                <a16:creationId xmlns:a16="http://schemas.microsoft.com/office/drawing/2014/main" id="{BB950552-FDCE-B17B-1176-5C320ADB3445}"/>
              </a:ext>
            </a:extLst>
          </p:cNvPr>
          <p:cNvSpPr txBox="1"/>
          <p:nvPr/>
        </p:nvSpPr>
        <p:spPr>
          <a:xfrm>
            <a:off x="8826317" y="6586014"/>
            <a:ext cx="3040060" cy="215444"/>
          </a:xfrm>
          <a:prstGeom prst="rect">
            <a:avLst/>
          </a:prstGeom>
          <a:noFill/>
        </p:spPr>
        <p:txBody>
          <a:bodyPr wrap="square" rtlCol="0">
            <a:spAutoFit/>
          </a:bodyPr>
          <a:lstStyle/>
          <a:p>
            <a:pPr algn="r"/>
            <a:r>
              <a:rPr lang="en-US" sz="800" dirty="0">
                <a:solidFill>
                  <a:srgbClr val="CCCCCC"/>
                </a:solidFill>
                <a:latin typeface="Inter" panose="020B0502030000000004" pitchFamily="34" charset="0"/>
                <a:ea typeface="Inter" panose="020B0502030000000004" pitchFamily="34" charset="0"/>
                <a:cs typeface="Inter" panose="020B0502030000000004" pitchFamily="34" charset="0"/>
              </a:rPr>
              <a:t>SME Source Markham</a:t>
            </a:r>
            <a:endParaRPr lang="en-CA" sz="800" dirty="0">
              <a:solidFill>
                <a:srgbClr val="CCCCCC"/>
              </a:solidFill>
              <a:latin typeface="Inter" panose="020B0502030000000004" pitchFamily="34" charset="0"/>
              <a:ea typeface="Inter" panose="020B0502030000000004" pitchFamily="34" charset="0"/>
              <a:cs typeface="Inter" panose="020B0502030000000004" pitchFamily="34" charset="0"/>
            </a:endParaRPr>
          </a:p>
        </p:txBody>
      </p:sp>
      <p:pic>
        <p:nvPicPr>
          <p:cNvPr id="23" name="Picture 22">
            <a:extLst>
              <a:ext uri="{FF2B5EF4-FFF2-40B4-BE49-F238E27FC236}">
                <a16:creationId xmlns:a16="http://schemas.microsoft.com/office/drawing/2014/main" id="{2B6421EF-A5FD-A5C2-55A9-0337C83F9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554" y="6224349"/>
            <a:ext cx="747346" cy="306603"/>
          </a:xfrm>
          <a:prstGeom prst="rect">
            <a:avLst/>
          </a:prstGeom>
        </p:spPr>
      </p:pic>
      <p:cxnSp>
        <p:nvCxnSpPr>
          <p:cNvPr id="32" name="Straight Connector 31">
            <a:extLst>
              <a:ext uri="{FF2B5EF4-FFF2-40B4-BE49-F238E27FC236}">
                <a16:creationId xmlns:a16="http://schemas.microsoft.com/office/drawing/2014/main" id="{AE70C60B-2D0F-9A3E-E9C0-12FA568E3133}"/>
              </a:ext>
            </a:extLst>
          </p:cNvPr>
          <p:cNvCxnSpPr/>
          <p:nvPr/>
        </p:nvCxnSpPr>
        <p:spPr>
          <a:xfrm flipH="1">
            <a:off x="419100" y="6560133"/>
            <a:ext cx="11353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6C22556B-70D7-AFCB-A7EF-C103728F94F3}"/>
              </a:ext>
            </a:extLst>
          </p:cNvPr>
          <p:cNvSpPr txBox="1">
            <a:spLocks/>
          </p:cNvSpPr>
          <p:nvPr/>
        </p:nvSpPr>
        <p:spPr>
          <a:xfrm>
            <a:off x="348764" y="6347056"/>
            <a:ext cx="2880211" cy="49563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2000" kern="1200" baseline="0">
                <a:solidFill>
                  <a:srgbClr val="C8FF08"/>
                </a:solidFill>
                <a:latin typeface="Inter" panose="020B0502030000000004" pitchFamily="34" charset="0"/>
                <a:ea typeface="Inter" panose="020B0502030000000004" pitchFamily="34" charset="0"/>
                <a:cs typeface="Inter" panose="020B0502030000000004" pitchFamily="34" charset="0"/>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1000" dirty="0"/>
              <a:t>G500-1050 l G500 Hardware Rev A v1</a:t>
            </a:r>
          </a:p>
        </p:txBody>
      </p:sp>
      <p:pic>
        <p:nvPicPr>
          <p:cNvPr id="2" name="Picture 2" descr="image">
            <a:extLst>
              <a:ext uri="{FF2B5EF4-FFF2-40B4-BE49-F238E27FC236}">
                <a16:creationId xmlns:a16="http://schemas.microsoft.com/office/drawing/2014/main" id="{EC1AC953-E0A7-FA51-5CB8-71F5A09465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35" b="89935" l="2739" r="96795">
                        <a14:foregroundMark x1="27681" y1="20261" x2="11305" y2="26144"/>
                        <a14:foregroundMark x1="11305" y1="26144" x2="7051" y2="51895"/>
                        <a14:foregroundMark x1="31818" y1="20261" x2="5536" y2="20654"/>
                        <a14:foregroundMark x1="5536" y1="20654" x2="2797" y2="40784"/>
                        <a14:foregroundMark x1="2797" y1="40784" x2="3380" y2="53856"/>
                        <a14:foregroundMark x1="41200" y1="19739" x2="41667" y2="28889"/>
                        <a14:foregroundMark x1="41667" y1="28889" x2="41725" y2="29150"/>
                        <a14:foregroundMark x1="46387" y1="20523" x2="46205" y2="27377"/>
                        <a14:foregroundMark x1="50991" y1="19739" x2="50991" y2="31111"/>
                        <a14:foregroundMark x1="55485" y1="18573" x2="55400" y2="19911"/>
                        <a14:foregroundMark x1="66550" y1="17778" x2="66783" y2="27451"/>
                        <a14:foregroundMark x1="96795" y1="19869" x2="92191" y2="52810"/>
                        <a14:foregroundMark x1="37179" y1="17386" x2="37354" y2="23922"/>
                        <a14:foregroundMark x1="41492" y1="17386" x2="41667" y2="18954"/>
                        <a14:foregroundMark x1="46154" y1="17908" x2="46154" y2="19477"/>
                        <a14:foregroundMark x1="60373" y1="20392" x2="60082" y2="22876"/>
                        <a14:foregroundMark x1="60315" y1="16863" x2="60023" y2="17908"/>
                        <a14:foregroundMark x1="50816" y1="16601" x2="50816" y2="20784"/>
                        <a14:foregroundMark x1="55711" y1="21438" x2="55682" y2="22124"/>
                        <a14:foregroundMark x1="55337" y1="33658" x2="55478" y2="36340"/>
                        <a14:foregroundMark x1="55012" y1="27451" x2="55201" y2="31053"/>
                        <a14:foregroundMark x1="51340" y1="15817" x2="50641" y2="16078"/>
                        <a14:foregroundMark x1="46678" y1="16078" x2="45979" y2="16209"/>
                        <a14:foregroundMark x1="42016" y1="16209" x2="41492" y2="16209"/>
                        <a14:foregroundMark x1="37471" y1="15948" x2="36830" y2="15948"/>
                        <a14:foregroundMark x1="55886" y1="16340" x2="55245" y2="16340"/>
                        <a14:foregroundMark x1="55868" y1="18634" x2="55886" y2="19477"/>
                        <a14:foregroundMark x1="55828" y1="19216" x2="55886" y2="20654"/>
                        <a14:foregroundMark x1="55653" y1="20392" x2="55653" y2="20392"/>
                        <a14:foregroundMark x1="55594" y1="21961" x2="55590" y2="22614"/>
                        <a14:foregroundMark x1="55828" y1="16863" x2="55828" y2="18301"/>
                        <a14:foregroundMark x1="55456" y1="31373" x2="55478" y2="33072"/>
                        <a14:foregroundMark x1="55361" y1="24183" x2="55373" y2="25098"/>
                        <a14:foregroundMark x1="55711" y1="17124" x2="55711" y2="17908"/>
                        <a14:foregroundMark x1="55536" y1="21569" x2="55478" y2="22484"/>
                        <a14:foregroundMark x1="55361" y1="25359" x2="55361" y2="26013"/>
                        <a14:backgroundMark x1="52972" y1="20784" x2="52389" y2="32680"/>
                        <a14:backgroundMark x1="52389" y1="32680" x2="52448" y2="33203"/>
                        <a14:backgroundMark x1="45221" y1="21830" x2="45221" y2="26013"/>
                        <a14:backgroundMark x1="45338" y1="27451" x2="45455" y2="34379"/>
                        <a14:backgroundMark x1="56318" y1="33017" x2="56352" y2="36110"/>
                        <a14:backgroundMark x1="56185" y1="20593" x2="56195" y2="21541"/>
                        <a14:backgroundMark x1="56235" y1="22614" x2="56235" y2="24126"/>
                        <a14:backgroundMark x1="56235" y1="25098" x2="56235" y2="31373"/>
                      </a14:backgroundRemoval>
                    </a14:imgEffect>
                  </a14:imgLayer>
                </a14:imgProps>
              </a:ext>
              <a:ext uri="{28A0092B-C50C-407E-A947-70E740481C1C}">
                <a14:useLocalDpi xmlns:a14="http://schemas.microsoft.com/office/drawing/2010/main" val="0"/>
              </a:ext>
            </a:extLst>
          </a:blip>
          <a:srcRect t="13298" b="37335"/>
          <a:stretch/>
        </p:blipFill>
        <p:spPr bwMode="auto">
          <a:xfrm>
            <a:off x="5482988" y="1539875"/>
            <a:ext cx="6380347" cy="1404292"/>
          </a:xfrm>
          <a:prstGeom prst="rect">
            <a:avLst/>
          </a:prstGeom>
          <a:noFill/>
          <a:effectLst>
            <a:reflection blurRad="38100" stA="51000" endPos="78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3ED75-3F3D-4FA6-82CE-233977BC5243}"/>
              </a:ext>
            </a:extLst>
          </p:cNvPr>
          <p:cNvSpPr>
            <a:spLocks noGrp="1"/>
          </p:cNvSpPr>
          <p:nvPr>
            <p:ph type="body" sz="quarter" idx="10"/>
          </p:nvPr>
        </p:nvSpPr>
        <p:spPr/>
        <p:txBody>
          <a:bodyPr/>
          <a:lstStyle/>
          <a:p>
            <a:r>
              <a:rPr lang="en-US" b="1" dirty="0">
                <a:solidFill>
                  <a:schemeClr val="tx1"/>
                </a:solidFill>
              </a:rPr>
              <a:t>SSD Drive Activity</a:t>
            </a:r>
          </a:p>
        </p:txBody>
      </p:sp>
      <p:sp>
        <p:nvSpPr>
          <p:cNvPr id="8" name="Text Placeholder 2">
            <a:extLst>
              <a:ext uri="{FF2B5EF4-FFF2-40B4-BE49-F238E27FC236}">
                <a16:creationId xmlns:a16="http://schemas.microsoft.com/office/drawing/2014/main" id="{99CE055B-FD7C-6D1F-12A3-DC595BFEFB18}"/>
              </a:ext>
            </a:extLst>
          </p:cNvPr>
          <p:cNvSpPr>
            <a:spLocks noGrp="1"/>
          </p:cNvSpPr>
          <p:nvPr>
            <p:ph type="body" sz="quarter" idx="11"/>
          </p:nvPr>
        </p:nvSpPr>
        <p:spPr>
          <a:xfrm>
            <a:off x="399259" y="1069831"/>
            <a:ext cx="7362546" cy="1040069"/>
          </a:xfrm>
        </p:spPr>
        <p:txBody>
          <a:bodyPr/>
          <a:lstStyle/>
          <a:p>
            <a:pPr marL="285750" indent="-285750" fontAlgn="base">
              <a:buClr>
                <a:srgbClr val="004880"/>
              </a:buClr>
              <a:buFont typeface="Arial" panose="020B0604020202020204" pitchFamily="34" charset="0"/>
              <a:buChar char="•"/>
            </a:pPr>
            <a:r>
              <a:rPr lang="en-US" sz="1598" dirty="0">
                <a:solidFill>
                  <a:schemeClr val="tx1"/>
                </a:solidFill>
              </a:rPr>
              <a:t>Drive activity indicator.</a:t>
            </a:r>
          </a:p>
          <a:p>
            <a:pPr marL="285750" indent="-285750" fontAlgn="base">
              <a:buClr>
                <a:srgbClr val="004880"/>
              </a:buClr>
              <a:buFont typeface="Arial" panose="020B0604020202020204" pitchFamily="34" charset="0"/>
              <a:buChar char="•"/>
            </a:pPr>
            <a:r>
              <a:rPr lang="en-US" sz="1598" dirty="0">
                <a:solidFill>
                  <a:schemeClr val="tx1"/>
                </a:solidFill>
              </a:rPr>
              <a:t>Physical presence button.</a:t>
            </a:r>
          </a:p>
          <a:p>
            <a:pPr marL="285750" indent="-285750" fontAlgn="base">
              <a:buClr>
                <a:srgbClr val="004880"/>
              </a:buClr>
              <a:buFont typeface="Arial" panose="020B0604020202020204" pitchFamily="34" charset="0"/>
              <a:buChar char="•"/>
            </a:pPr>
            <a:r>
              <a:rPr lang="en-US" sz="1598" dirty="0">
                <a:solidFill>
                  <a:schemeClr val="tx1"/>
                </a:solidFill>
              </a:rPr>
              <a:t>Puts unit in update mode.</a:t>
            </a:r>
          </a:p>
          <a:p>
            <a:pPr marL="285750" indent="-285750" fontAlgn="base">
              <a:buClr>
                <a:srgbClr val="004880"/>
              </a:buClr>
              <a:buFont typeface="Arial" panose="020B0604020202020204" pitchFamily="34" charset="0"/>
              <a:buChar char="•"/>
            </a:pPr>
            <a:r>
              <a:rPr lang="en-US" sz="1598" dirty="0">
                <a:solidFill>
                  <a:schemeClr val="tx1"/>
                </a:solidFill>
              </a:rPr>
              <a:t>Makes it impossible for intruder to remotely modify UEFI, boot order, boot media</a:t>
            </a:r>
            <a:endParaRPr lang="en-US" dirty="0">
              <a:solidFill>
                <a:schemeClr val="tx1"/>
              </a:solidFill>
            </a:endParaRPr>
          </a:p>
        </p:txBody>
      </p:sp>
      <p:sp>
        <p:nvSpPr>
          <p:cNvPr id="7" name="Content Placeholder 3">
            <a:extLst>
              <a:ext uri="{FF2B5EF4-FFF2-40B4-BE49-F238E27FC236}">
                <a16:creationId xmlns:a16="http://schemas.microsoft.com/office/drawing/2014/main" id="{0E018F64-DC89-42B9-CFE0-C78D58ACC862}"/>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303D5FC8-946B-4DD1-8959-3CF35CE35EAA}"/>
              </a:ext>
            </a:extLst>
          </p:cNvPr>
          <p:cNvSpPr>
            <a:spLocks noGrp="1"/>
          </p:cNvSpPr>
          <p:nvPr>
            <p:ph type="body" sz="quarter" idx="12"/>
          </p:nvPr>
        </p:nvSpPr>
        <p:spPr/>
        <p:txBody>
          <a:bodyPr/>
          <a:lstStyle/>
          <a:p>
            <a:r>
              <a:rPr lang="en-US" dirty="0">
                <a:solidFill>
                  <a:schemeClr val="bg1"/>
                </a:solidFill>
              </a:rPr>
              <a:t>SSD drive activity</a:t>
            </a:r>
          </a:p>
          <a:p>
            <a:r>
              <a:rPr lang="en-US" dirty="0">
                <a:solidFill>
                  <a:schemeClr val="bg1"/>
                </a:solidFill>
              </a:rPr>
              <a:t>Physical presence button</a:t>
            </a:r>
          </a:p>
        </p:txBody>
      </p:sp>
      <p:pic>
        <p:nvPicPr>
          <p:cNvPr id="14" name="Picture 13">
            <a:extLst>
              <a:ext uri="{FF2B5EF4-FFF2-40B4-BE49-F238E27FC236}">
                <a16:creationId xmlns:a16="http://schemas.microsoft.com/office/drawing/2014/main" id="{41E8BB8A-2A7F-4271-977A-C03801D5A8BD}"/>
              </a:ext>
            </a:extLst>
          </p:cNvPr>
          <p:cNvPicPr>
            <a:picLocks noChangeAspect="1"/>
          </p:cNvPicPr>
          <p:nvPr/>
        </p:nvPicPr>
        <p:blipFill rotWithShape="1">
          <a:blip r:embed="rId3">
            <a:extLst>
              <a:ext uri="{28A0092B-C50C-407E-A947-70E740481C1C}">
                <a14:useLocalDpi xmlns:a14="http://schemas.microsoft.com/office/drawing/2010/main" val="0"/>
              </a:ext>
            </a:extLst>
          </a:blip>
          <a:srcRect t="4672" b="-4672"/>
          <a:stretch/>
        </p:blipFill>
        <p:spPr>
          <a:xfrm>
            <a:off x="85526" y="3327045"/>
            <a:ext cx="9258517" cy="2319451"/>
          </a:xfrm>
          <a:prstGeom prst="rect">
            <a:avLst/>
          </a:prstGeom>
        </p:spPr>
      </p:pic>
      <p:sp>
        <p:nvSpPr>
          <p:cNvPr id="9" name="Rectangle: Rounded Corners 8">
            <a:extLst>
              <a:ext uri="{FF2B5EF4-FFF2-40B4-BE49-F238E27FC236}">
                <a16:creationId xmlns:a16="http://schemas.microsoft.com/office/drawing/2014/main" id="{F00BF6C4-AC61-4D08-8647-3199B8C4CEC8}"/>
              </a:ext>
            </a:extLst>
          </p:cNvPr>
          <p:cNvSpPr/>
          <p:nvPr/>
        </p:nvSpPr>
        <p:spPr>
          <a:xfrm>
            <a:off x="3498567" y="4857347"/>
            <a:ext cx="243305" cy="1863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solidFill>
                <a:srgbClr val="439297"/>
              </a:solidFill>
            </a:endParaRPr>
          </a:p>
        </p:txBody>
      </p:sp>
      <p:pic>
        <p:nvPicPr>
          <p:cNvPr id="3" name="Picture 2">
            <a:extLst>
              <a:ext uri="{FF2B5EF4-FFF2-40B4-BE49-F238E27FC236}">
                <a16:creationId xmlns:a16="http://schemas.microsoft.com/office/drawing/2014/main" id="{91140974-BB6F-187E-07E2-A823B8B43C2F}"/>
              </a:ext>
            </a:extLst>
          </p:cNvPr>
          <p:cNvPicPr>
            <a:picLocks noChangeAspect="1"/>
          </p:cNvPicPr>
          <p:nvPr/>
        </p:nvPicPr>
        <p:blipFill>
          <a:blip r:embed="rId4"/>
          <a:stretch>
            <a:fillRect/>
          </a:stretch>
        </p:blipFill>
        <p:spPr>
          <a:xfrm>
            <a:off x="2344379" y="3938928"/>
            <a:ext cx="781445" cy="333544"/>
          </a:xfrm>
          <a:prstGeom prst="rect">
            <a:avLst/>
          </a:prstGeom>
        </p:spPr>
      </p:pic>
    </p:spTree>
    <p:extLst>
      <p:ext uri="{BB962C8B-B14F-4D97-AF65-F5344CB8AC3E}">
        <p14:creationId xmlns:p14="http://schemas.microsoft.com/office/powerpoint/2010/main" val="212708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09F81-9579-4616-A0C2-1D5625368720}"/>
              </a:ext>
            </a:extLst>
          </p:cNvPr>
          <p:cNvSpPr>
            <a:spLocks noGrp="1"/>
          </p:cNvSpPr>
          <p:nvPr>
            <p:ph type="body" sz="quarter" idx="10"/>
          </p:nvPr>
        </p:nvSpPr>
        <p:spPr/>
        <p:txBody>
          <a:bodyPr/>
          <a:lstStyle/>
          <a:p>
            <a:r>
              <a:rPr lang="en-US" b="1" dirty="0">
                <a:solidFill>
                  <a:schemeClr val="tx1"/>
                </a:solidFill>
              </a:rPr>
              <a:t>IRIG-B Clock Input and Output</a:t>
            </a:r>
          </a:p>
        </p:txBody>
      </p:sp>
      <p:sp>
        <p:nvSpPr>
          <p:cNvPr id="3" name="Text Placeholder 2">
            <a:extLst>
              <a:ext uri="{FF2B5EF4-FFF2-40B4-BE49-F238E27FC236}">
                <a16:creationId xmlns:a16="http://schemas.microsoft.com/office/drawing/2014/main" id="{3D2FB313-3D7E-4B67-9806-FCF3EF31EFC4}"/>
              </a:ext>
            </a:extLst>
          </p:cNvPr>
          <p:cNvSpPr>
            <a:spLocks noGrp="1"/>
          </p:cNvSpPr>
          <p:nvPr>
            <p:ph type="body" sz="quarter" idx="11"/>
          </p:nvPr>
        </p:nvSpPr>
        <p:spPr>
          <a:xfrm>
            <a:off x="352425" y="874208"/>
            <a:ext cx="7362546" cy="1040069"/>
          </a:xfrm>
        </p:spPr>
        <p:txBody>
          <a:bodyPr/>
          <a:lstStyle/>
          <a:p>
            <a:pPr>
              <a:lnSpc>
                <a:spcPct val="100000"/>
              </a:lnSpc>
            </a:pPr>
            <a:r>
              <a:rPr lang="en-US" sz="1400" dirty="0">
                <a:solidFill>
                  <a:schemeClr val="tx1"/>
                </a:solidFill>
              </a:rPr>
              <a:t>Time inputs: IEEE 1588 PTP, IRIG-B, NTP, SCADA Protocols</a:t>
            </a:r>
          </a:p>
          <a:p>
            <a:pPr>
              <a:lnSpc>
                <a:spcPct val="100000"/>
              </a:lnSpc>
            </a:pPr>
            <a:r>
              <a:rPr lang="en-US" sz="1400" dirty="0">
                <a:solidFill>
                  <a:schemeClr val="tx1"/>
                </a:solidFill>
              </a:rPr>
              <a:t>IRIG-B input formats are B002 and B006</a:t>
            </a:r>
          </a:p>
          <a:p>
            <a:pPr>
              <a:lnSpc>
                <a:spcPct val="100000"/>
              </a:lnSpc>
            </a:pPr>
            <a:r>
              <a:rPr lang="en-US" sz="1400" dirty="0">
                <a:solidFill>
                  <a:schemeClr val="tx1"/>
                </a:solidFill>
              </a:rPr>
              <a:t>IRIG-B input indicator LED</a:t>
            </a:r>
          </a:p>
          <a:p>
            <a:pPr lvl="1">
              <a:lnSpc>
                <a:spcPct val="100000"/>
              </a:lnSpc>
            </a:pPr>
            <a:r>
              <a:rPr lang="en-US" sz="1400" dirty="0">
                <a:solidFill>
                  <a:schemeClr val="tx1"/>
                </a:solidFill>
              </a:rPr>
              <a:t>OFF = No signal, GRN = Valid signal, RED = Invalid signal</a:t>
            </a:r>
          </a:p>
          <a:p>
            <a:pPr lvl="1">
              <a:lnSpc>
                <a:spcPct val="100000"/>
              </a:lnSpc>
            </a:pPr>
            <a:r>
              <a:rPr lang="en-US" sz="1400" dirty="0">
                <a:solidFill>
                  <a:schemeClr val="tx1"/>
                </a:solidFill>
              </a:rPr>
              <a:t>ORG = Valid signal not synched/configured as B002</a:t>
            </a:r>
          </a:p>
          <a:p>
            <a:pPr>
              <a:lnSpc>
                <a:spcPct val="100000"/>
              </a:lnSpc>
            </a:pPr>
            <a:r>
              <a:rPr lang="en-US" sz="1400" dirty="0">
                <a:solidFill>
                  <a:schemeClr val="tx1"/>
                </a:solidFill>
              </a:rPr>
              <a:t>IRIG-B output generated using input IRIG-B. </a:t>
            </a:r>
          </a:p>
          <a:p>
            <a:pPr>
              <a:lnSpc>
                <a:spcPct val="100000"/>
              </a:lnSpc>
            </a:pPr>
            <a:r>
              <a:rPr lang="en-US" sz="1400" dirty="0">
                <a:solidFill>
                  <a:schemeClr val="tx1"/>
                </a:solidFill>
              </a:rPr>
              <a:t>IRIG-B output can be configured and enabled only when the IRIG-B Input is enabled </a:t>
            </a:r>
          </a:p>
          <a:p>
            <a:pPr>
              <a:lnSpc>
                <a:spcPct val="100000"/>
              </a:lnSpc>
            </a:pPr>
            <a:r>
              <a:rPr lang="en-US" sz="1400" dirty="0">
                <a:solidFill>
                  <a:schemeClr val="tx1"/>
                </a:solidFill>
              </a:rPr>
              <a:t>IRIG-B output is complaint to TTL, supported formats are B006/B002.</a:t>
            </a:r>
          </a:p>
          <a:p>
            <a:endParaRPr lang="en-US" dirty="0">
              <a:solidFill>
                <a:srgbClr val="439297"/>
              </a:solidFill>
            </a:endParaRPr>
          </a:p>
        </p:txBody>
      </p:sp>
      <p:sp>
        <p:nvSpPr>
          <p:cNvPr id="10" name="Content Placeholder 3">
            <a:extLst>
              <a:ext uri="{FF2B5EF4-FFF2-40B4-BE49-F238E27FC236}">
                <a16:creationId xmlns:a16="http://schemas.microsoft.com/office/drawing/2014/main" id="{A310A8D5-E654-D348-5853-F0184ED1AFB4}"/>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489EB7B5-3D07-495A-86FE-A598DD71E66A}"/>
              </a:ext>
            </a:extLst>
          </p:cNvPr>
          <p:cNvSpPr>
            <a:spLocks noGrp="1"/>
          </p:cNvSpPr>
          <p:nvPr>
            <p:ph type="body" sz="quarter" idx="12"/>
          </p:nvPr>
        </p:nvSpPr>
        <p:spPr/>
        <p:txBody>
          <a:bodyPr/>
          <a:lstStyle/>
          <a:p>
            <a:r>
              <a:rPr lang="en-US" dirty="0">
                <a:solidFill>
                  <a:schemeClr val="bg1"/>
                </a:solidFill>
              </a:rPr>
              <a:t>1588 PTP</a:t>
            </a:r>
          </a:p>
          <a:p>
            <a:r>
              <a:rPr lang="en-US" dirty="0">
                <a:solidFill>
                  <a:schemeClr val="bg1"/>
                </a:solidFill>
              </a:rPr>
              <a:t>NTP</a:t>
            </a:r>
          </a:p>
          <a:p>
            <a:r>
              <a:rPr lang="en-US" dirty="0">
                <a:solidFill>
                  <a:schemeClr val="bg1"/>
                </a:solidFill>
              </a:rPr>
              <a:t>IRIG-B Input and Output</a:t>
            </a:r>
          </a:p>
          <a:p>
            <a:r>
              <a:rPr lang="en-US" dirty="0">
                <a:solidFill>
                  <a:schemeClr val="bg1"/>
                </a:solidFill>
              </a:rPr>
              <a:t>SCADA – ex. DNP</a:t>
            </a:r>
          </a:p>
        </p:txBody>
      </p:sp>
      <p:grpSp>
        <p:nvGrpSpPr>
          <p:cNvPr id="7" name="Group 6">
            <a:extLst>
              <a:ext uri="{FF2B5EF4-FFF2-40B4-BE49-F238E27FC236}">
                <a16:creationId xmlns:a16="http://schemas.microsoft.com/office/drawing/2014/main" id="{6A9E135A-D612-089C-F542-A68B7649A456}"/>
              </a:ext>
            </a:extLst>
          </p:cNvPr>
          <p:cNvGrpSpPr/>
          <p:nvPr/>
        </p:nvGrpSpPr>
        <p:grpSpPr>
          <a:xfrm>
            <a:off x="113807" y="3316326"/>
            <a:ext cx="7256130" cy="1817812"/>
            <a:chOff x="2206079" y="6460252"/>
            <a:chExt cx="14530212" cy="3640121"/>
          </a:xfrm>
        </p:grpSpPr>
        <p:pic>
          <p:nvPicPr>
            <p:cNvPr id="12" name="Picture 11">
              <a:extLst>
                <a:ext uri="{FF2B5EF4-FFF2-40B4-BE49-F238E27FC236}">
                  <a16:creationId xmlns:a16="http://schemas.microsoft.com/office/drawing/2014/main" id="{47470E83-8CF7-43D6-BB80-851AB210BA5C}"/>
                </a:ext>
              </a:extLst>
            </p:cNvPr>
            <p:cNvPicPr>
              <a:picLocks noChangeAspect="1"/>
            </p:cNvPicPr>
            <p:nvPr/>
          </p:nvPicPr>
          <p:blipFill rotWithShape="1">
            <a:blip r:embed="rId3">
              <a:extLst>
                <a:ext uri="{28A0092B-C50C-407E-A947-70E740481C1C}">
                  <a14:useLocalDpi xmlns:a14="http://schemas.microsoft.com/office/drawing/2010/main" val="0"/>
                </a:ext>
              </a:extLst>
            </a:blip>
            <a:srcRect t="4672" b="-4672"/>
            <a:stretch/>
          </p:blipFill>
          <p:spPr>
            <a:xfrm>
              <a:off x="2206079" y="6460252"/>
              <a:ext cx="14530212" cy="3640121"/>
            </a:xfrm>
            <a:prstGeom prst="rect">
              <a:avLst/>
            </a:prstGeom>
          </p:spPr>
        </p:pic>
        <p:sp>
          <p:nvSpPr>
            <p:cNvPr id="14" name="Rectangle: Rounded Corners 13">
              <a:extLst>
                <a:ext uri="{FF2B5EF4-FFF2-40B4-BE49-F238E27FC236}">
                  <a16:creationId xmlns:a16="http://schemas.microsoft.com/office/drawing/2014/main" id="{F26D6233-44A8-4807-905D-C7504C5C964C}"/>
                </a:ext>
              </a:extLst>
            </p:cNvPr>
            <p:cNvSpPr/>
            <p:nvPr/>
          </p:nvSpPr>
          <p:spPr>
            <a:xfrm flipV="1">
              <a:off x="8050235" y="8944295"/>
              <a:ext cx="832512" cy="42137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grpSp>
      <p:grpSp>
        <p:nvGrpSpPr>
          <p:cNvPr id="6" name="Group 5">
            <a:extLst>
              <a:ext uri="{FF2B5EF4-FFF2-40B4-BE49-F238E27FC236}">
                <a16:creationId xmlns:a16="http://schemas.microsoft.com/office/drawing/2014/main" id="{9E597E46-A530-3987-80D1-1E894576F843}"/>
              </a:ext>
            </a:extLst>
          </p:cNvPr>
          <p:cNvGrpSpPr/>
          <p:nvPr/>
        </p:nvGrpSpPr>
        <p:grpSpPr>
          <a:xfrm>
            <a:off x="724878" y="4873038"/>
            <a:ext cx="5664845" cy="1602089"/>
            <a:chOff x="3799332" y="9665423"/>
            <a:chExt cx="11343705" cy="3208141"/>
          </a:xfrm>
        </p:grpSpPr>
        <p:pic>
          <p:nvPicPr>
            <p:cNvPr id="13" name="Picture 12">
              <a:extLst>
                <a:ext uri="{FF2B5EF4-FFF2-40B4-BE49-F238E27FC236}">
                  <a16:creationId xmlns:a16="http://schemas.microsoft.com/office/drawing/2014/main" id="{8130C8C7-C651-4158-85CE-C1D10CC1D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32" y="9665423"/>
              <a:ext cx="11343705" cy="3208141"/>
            </a:xfrm>
            <a:prstGeom prst="rect">
              <a:avLst/>
            </a:prstGeom>
          </p:spPr>
        </p:pic>
        <p:sp>
          <p:nvSpPr>
            <p:cNvPr id="15" name="Rectangle: Rounded Corners 14">
              <a:extLst>
                <a:ext uri="{FF2B5EF4-FFF2-40B4-BE49-F238E27FC236}">
                  <a16:creationId xmlns:a16="http://schemas.microsoft.com/office/drawing/2014/main" id="{6623C555-A589-4FE0-B897-082FD2A26FA9}"/>
                </a:ext>
              </a:extLst>
            </p:cNvPr>
            <p:cNvSpPr/>
            <p:nvPr/>
          </p:nvSpPr>
          <p:spPr>
            <a:xfrm>
              <a:off x="5638798" y="11827027"/>
              <a:ext cx="1399309" cy="53890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grpSp>
      <p:sp>
        <p:nvSpPr>
          <p:cNvPr id="18" name="Text Placeholder 2">
            <a:extLst>
              <a:ext uri="{FF2B5EF4-FFF2-40B4-BE49-F238E27FC236}">
                <a16:creationId xmlns:a16="http://schemas.microsoft.com/office/drawing/2014/main" id="{22FDE9C0-DA04-4076-80A4-B61E2E8B8DDB}"/>
              </a:ext>
            </a:extLst>
          </p:cNvPr>
          <p:cNvSpPr txBox="1">
            <a:spLocks/>
          </p:cNvSpPr>
          <p:nvPr/>
        </p:nvSpPr>
        <p:spPr>
          <a:xfrm>
            <a:off x="9411042" y="2330591"/>
            <a:ext cx="2735853" cy="838776"/>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0" indent="0">
              <a:lnSpc>
                <a:spcPct val="100000"/>
              </a:lnSpc>
              <a:buNone/>
            </a:pPr>
            <a:r>
              <a:rPr lang="en-US" sz="1199" dirty="0">
                <a:solidFill>
                  <a:schemeClr val="bg1"/>
                </a:solidFill>
              </a:rPr>
              <a:t>IRIG-B output indicator LED</a:t>
            </a:r>
          </a:p>
          <a:p>
            <a:pPr lvl="1">
              <a:lnSpc>
                <a:spcPct val="100000"/>
              </a:lnSpc>
            </a:pPr>
            <a:r>
              <a:rPr lang="en-US" sz="1199" dirty="0">
                <a:solidFill>
                  <a:schemeClr val="bg1"/>
                </a:solidFill>
              </a:rPr>
              <a:t>OFF = No output/disabled</a:t>
            </a:r>
          </a:p>
          <a:p>
            <a:pPr lvl="1">
              <a:lnSpc>
                <a:spcPct val="100000"/>
              </a:lnSpc>
            </a:pPr>
            <a:r>
              <a:rPr lang="en-US" sz="1199" dirty="0">
                <a:solidFill>
                  <a:schemeClr val="bg1"/>
                </a:solidFill>
              </a:rPr>
              <a:t>GRN = Output is present, and the internal clock is synched</a:t>
            </a:r>
          </a:p>
          <a:p>
            <a:pPr lvl="1">
              <a:lnSpc>
                <a:spcPct val="100000"/>
              </a:lnSpc>
            </a:pPr>
            <a:r>
              <a:rPr lang="en-US" sz="1199" dirty="0">
                <a:solidFill>
                  <a:schemeClr val="bg1"/>
                </a:solidFill>
              </a:rPr>
              <a:t>ORG = Output is present, but the internal clock is not synched</a:t>
            </a:r>
          </a:p>
        </p:txBody>
      </p:sp>
      <p:pic>
        <p:nvPicPr>
          <p:cNvPr id="9" name="Picture 8">
            <a:extLst>
              <a:ext uri="{FF2B5EF4-FFF2-40B4-BE49-F238E27FC236}">
                <a16:creationId xmlns:a16="http://schemas.microsoft.com/office/drawing/2014/main" id="{38ADA0C6-0EB1-B7A9-B39F-A49FDE2F7FF8}"/>
              </a:ext>
            </a:extLst>
          </p:cNvPr>
          <p:cNvPicPr>
            <a:picLocks noChangeAspect="1"/>
          </p:cNvPicPr>
          <p:nvPr/>
        </p:nvPicPr>
        <p:blipFill>
          <a:blip r:embed="rId5"/>
          <a:stretch>
            <a:fillRect/>
          </a:stretch>
        </p:blipFill>
        <p:spPr>
          <a:xfrm>
            <a:off x="7475279" y="3563415"/>
            <a:ext cx="1068719" cy="2638098"/>
          </a:xfrm>
          <a:prstGeom prst="rect">
            <a:avLst/>
          </a:prstGeom>
        </p:spPr>
      </p:pic>
      <p:pic>
        <p:nvPicPr>
          <p:cNvPr id="8" name="Picture 7">
            <a:extLst>
              <a:ext uri="{FF2B5EF4-FFF2-40B4-BE49-F238E27FC236}">
                <a16:creationId xmlns:a16="http://schemas.microsoft.com/office/drawing/2014/main" id="{19DD8C74-626F-4B0D-22FA-3783B04533ED}"/>
              </a:ext>
            </a:extLst>
          </p:cNvPr>
          <p:cNvPicPr>
            <a:picLocks noChangeAspect="1"/>
          </p:cNvPicPr>
          <p:nvPr/>
        </p:nvPicPr>
        <p:blipFill>
          <a:blip r:embed="rId6"/>
          <a:stretch>
            <a:fillRect/>
          </a:stretch>
        </p:blipFill>
        <p:spPr>
          <a:xfrm>
            <a:off x="1856006" y="3787443"/>
            <a:ext cx="637812" cy="272237"/>
          </a:xfrm>
          <a:prstGeom prst="rect">
            <a:avLst/>
          </a:prstGeom>
        </p:spPr>
      </p:pic>
    </p:spTree>
    <p:extLst>
      <p:ext uri="{BB962C8B-B14F-4D97-AF65-F5344CB8AC3E}">
        <p14:creationId xmlns:p14="http://schemas.microsoft.com/office/powerpoint/2010/main" val="411034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F1DCD-94A9-4621-830D-A2D8BCAED674}"/>
              </a:ext>
            </a:extLst>
          </p:cNvPr>
          <p:cNvSpPr>
            <a:spLocks noGrp="1"/>
          </p:cNvSpPr>
          <p:nvPr>
            <p:ph type="body" sz="quarter" idx="10"/>
          </p:nvPr>
        </p:nvSpPr>
        <p:spPr/>
        <p:txBody>
          <a:bodyPr/>
          <a:lstStyle/>
          <a:p>
            <a:r>
              <a:rPr lang="en-US" b="1" dirty="0">
                <a:solidFill>
                  <a:schemeClr val="tx1"/>
                </a:solidFill>
              </a:rPr>
              <a:t>Serial Indicators</a:t>
            </a:r>
          </a:p>
        </p:txBody>
      </p:sp>
      <p:sp>
        <p:nvSpPr>
          <p:cNvPr id="7" name="Text Placeholder 2">
            <a:extLst>
              <a:ext uri="{FF2B5EF4-FFF2-40B4-BE49-F238E27FC236}">
                <a16:creationId xmlns:a16="http://schemas.microsoft.com/office/drawing/2014/main" id="{E051403E-FB12-4FC8-A957-D524FC7E6E31}"/>
              </a:ext>
            </a:extLst>
          </p:cNvPr>
          <p:cNvSpPr>
            <a:spLocks noGrp="1"/>
          </p:cNvSpPr>
          <p:nvPr>
            <p:ph type="body" sz="quarter" idx="11"/>
          </p:nvPr>
        </p:nvSpPr>
        <p:spPr>
          <a:xfrm>
            <a:off x="366973" y="919893"/>
            <a:ext cx="7362546" cy="1040069"/>
          </a:xfrm>
        </p:spPr>
        <p:txBody>
          <a:bodyPr/>
          <a:lstStyle/>
          <a:p>
            <a:pPr fontAlgn="base">
              <a:buClr>
                <a:srgbClr val="004880"/>
              </a:buClr>
            </a:pPr>
            <a:r>
              <a:rPr lang="en-US" sz="1200" dirty="0">
                <a:solidFill>
                  <a:schemeClr val="tx1"/>
                </a:solidFill>
              </a:rPr>
              <a:t>Serial port activity indicator LEDs (send and receive activity)</a:t>
            </a:r>
          </a:p>
          <a:p>
            <a:pPr fontAlgn="base">
              <a:buClr>
                <a:srgbClr val="004880"/>
              </a:buClr>
            </a:pPr>
            <a:r>
              <a:rPr lang="en-US" sz="1200" dirty="0">
                <a:solidFill>
                  <a:schemeClr val="tx1"/>
                </a:solidFill>
              </a:rPr>
              <a:t>	OFF = No Traffic GRN = TX, </a:t>
            </a:r>
            <a:r>
              <a:rPr lang="en-US" sz="1200" dirty="0">
                <a:solidFill>
                  <a:srgbClr val="FF0000"/>
                </a:solidFill>
              </a:rPr>
              <a:t>RED = RX</a:t>
            </a:r>
            <a:r>
              <a:rPr lang="en-US" sz="1200" dirty="0">
                <a:solidFill>
                  <a:srgbClr val="439297"/>
                </a:solidFill>
              </a:rPr>
              <a:t>, </a:t>
            </a:r>
            <a:r>
              <a:rPr lang="en-US" sz="1200" dirty="0">
                <a:solidFill>
                  <a:srgbClr val="FF8400"/>
                </a:solidFill>
              </a:rPr>
              <a:t>ORG = TX + RX</a:t>
            </a:r>
          </a:p>
          <a:p>
            <a:pPr fontAlgn="base">
              <a:buClr>
                <a:srgbClr val="004880"/>
              </a:buClr>
            </a:pPr>
            <a:r>
              <a:rPr lang="en-US" sz="1200" dirty="0">
                <a:solidFill>
                  <a:schemeClr val="tx1"/>
                </a:solidFill>
              </a:rPr>
              <a:t>Native 8 RJ45 RS232/RS485 serial ports</a:t>
            </a:r>
          </a:p>
          <a:p>
            <a:pPr marL="171450" indent="-171450" fontAlgn="base">
              <a:buClr>
                <a:srgbClr val="004880"/>
              </a:buClr>
              <a:buFont typeface="Arial" panose="020B0604020202020204" pitchFamily="34" charset="0"/>
              <a:buChar char="•"/>
            </a:pPr>
            <a:r>
              <a:rPr lang="en-US" sz="1200" dirty="0">
                <a:solidFill>
                  <a:schemeClr val="tx1"/>
                </a:solidFill>
              </a:rPr>
              <a:t>Ports individually isolated to 2kV</a:t>
            </a:r>
          </a:p>
          <a:p>
            <a:pPr marL="171450" indent="-171450" fontAlgn="base">
              <a:buClr>
                <a:srgbClr val="004880"/>
              </a:buClr>
              <a:buFont typeface="Arial" panose="020B0604020202020204" pitchFamily="34" charset="0"/>
              <a:buChar char="•"/>
            </a:pPr>
            <a:r>
              <a:rPr lang="en-US" sz="1200" dirty="0">
                <a:solidFill>
                  <a:schemeClr val="tx1"/>
                </a:solidFill>
              </a:rPr>
              <a:t>Software configurable parameters: </a:t>
            </a:r>
          </a:p>
          <a:p>
            <a:pPr marL="0" lvl="1" fontAlgn="base">
              <a:buClr>
                <a:srgbClr val="004880"/>
              </a:buClr>
            </a:pPr>
            <a:r>
              <a:rPr lang="en-US" sz="1200" dirty="0">
                <a:solidFill>
                  <a:schemeClr val="tx1"/>
                </a:solidFill>
              </a:rPr>
              <a:t>RS232/RS422/RS485, 2w/4w</a:t>
            </a:r>
          </a:p>
          <a:p>
            <a:pPr marL="171450" indent="-171450" fontAlgn="base">
              <a:buClr>
                <a:srgbClr val="004880"/>
              </a:buClr>
              <a:buFont typeface="Arial" panose="020B0604020202020204" pitchFamily="34" charset="0"/>
              <a:buChar char="•"/>
            </a:pPr>
            <a:r>
              <a:rPr lang="en-US" sz="1200" dirty="0">
                <a:solidFill>
                  <a:schemeClr val="tx1"/>
                </a:solidFill>
              </a:rPr>
              <a:t>Termination resistors (via latching relays)</a:t>
            </a:r>
          </a:p>
          <a:p>
            <a:pPr marL="171450" indent="-171450" fontAlgn="base">
              <a:buClr>
                <a:srgbClr val="004880"/>
              </a:buClr>
              <a:buFont typeface="Arial" panose="020B0604020202020204" pitchFamily="34" charset="0"/>
              <a:buChar char="•"/>
            </a:pPr>
            <a:r>
              <a:rPr lang="en-US" sz="1200" dirty="0">
                <a:solidFill>
                  <a:schemeClr val="tx1"/>
                </a:solidFill>
              </a:rPr>
              <a:t>All include IRIG-B output </a:t>
            </a:r>
          </a:p>
          <a:p>
            <a:pPr marL="171450" indent="-171450" fontAlgn="base">
              <a:buClr>
                <a:srgbClr val="004880"/>
              </a:buClr>
              <a:buFont typeface="Arial" panose="020B0604020202020204" pitchFamily="34" charset="0"/>
              <a:buChar char="•"/>
            </a:pPr>
            <a:r>
              <a:rPr lang="en-US" sz="1200" dirty="0">
                <a:solidFill>
                  <a:schemeClr val="tx1"/>
                </a:solidFill>
              </a:rPr>
              <a:t>Ports 4 and 8 include 12V 500mA output on pin </a:t>
            </a:r>
            <a:r>
              <a:rPr lang="en-US" sz="1398" dirty="0">
                <a:solidFill>
                  <a:schemeClr val="tx1"/>
                </a:solidFill>
              </a:rPr>
              <a:t>7</a:t>
            </a:r>
          </a:p>
          <a:p>
            <a:pPr fontAlgn="base">
              <a:buClr>
                <a:srgbClr val="004880"/>
              </a:buClr>
            </a:pPr>
            <a:endParaRPr lang="en-US" sz="1598" dirty="0">
              <a:solidFill>
                <a:srgbClr val="439297"/>
              </a:solidFill>
            </a:endParaRPr>
          </a:p>
        </p:txBody>
      </p:sp>
      <p:sp>
        <p:nvSpPr>
          <p:cNvPr id="13" name="Content Placeholder 3">
            <a:extLst>
              <a:ext uri="{FF2B5EF4-FFF2-40B4-BE49-F238E27FC236}">
                <a16:creationId xmlns:a16="http://schemas.microsoft.com/office/drawing/2014/main" id="{AB44D9D7-EBD0-C6F3-2228-8FB2823F81C7}"/>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9301A5BC-A8F5-4D68-8E48-FF9BEBC0E09B}"/>
              </a:ext>
            </a:extLst>
          </p:cNvPr>
          <p:cNvSpPr>
            <a:spLocks noGrp="1"/>
          </p:cNvSpPr>
          <p:nvPr>
            <p:ph type="body" sz="quarter" idx="12"/>
          </p:nvPr>
        </p:nvSpPr>
        <p:spPr/>
        <p:txBody>
          <a:bodyPr/>
          <a:lstStyle/>
          <a:p>
            <a:r>
              <a:rPr lang="en-US" dirty="0">
                <a:solidFill>
                  <a:schemeClr val="bg1"/>
                </a:solidFill>
              </a:rPr>
              <a:t>Green – Transmit</a:t>
            </a:r>
          </a:p>
          <a:p>
            <a:r>
              <a:rPr lang="en-US" dirty="0">
                <a:solidFill>
                  <a:schemeClr val="bg1"/>
                </a:solidFill>
              </a:rPr>
              <a:t>Red – Receive</a:t>
            </a:r>
          </a:p>
          <a:p>
            <a:r>
              <a:rPr lang="en-US" dirty="0">
                <a:solidFill>
                  <a:schemeClr val="bg1"/>
                </a:solidFill>
              </a:rPr>
              <a:t>Orange – Transmit and Receive</a:t>
            </a:r>
          </a:p>
          <a:p>
            <a:r>
              <a:rPr lang="en-US" dirty="0">
                <a:solidFill>
                  <a:schemeClr val="bg1"/>
                </a:solidFill>
              </a:rPr>
              <a:t>Serial board add-on kit includes</a:t>
            </a:r>
          </a:p>
          <a:p>
            <a:pPr marL="171450" indent="-171450">
              <a:buFont typeface="Arial" panose="020B0604020202020204" pitchFamily="34" charset="0"/>
              <a:buChar char="•"/>
            </a:pPr>
            <a:r>
              <a:rPr lang="en-US" dirty="0">
                <a:solidFill>
                  <a:schemeClr val="bg1"/>
                </a:solidFill>
              </a:rPr>
              <a:t>528-1006LF  Main board.</a:t>
            </a:r>
          </a:p>
          <a:p>
            <a:pPr marL="171450" indent="-171450">
              <a:buFont typeface="Arial" panose="020B0604020202020204" pitchFamily="34" charset="0"/>
              <a:buChar char="•"/>
            </a:pPr>
            <a:r>
              <a:rPr lang="en-US" dirty="0">
                <a:solidFill>
                  <a:schemeClr val="bg1"/>
                </a:solidFill>
              </a:rPr>
              <a:t>977-0546 cables</a:t>
            </a:r>
          </a:p>
          <a:p>
            <a:pPr marL="171450" indent="-171450">
              <a:buFont typeface="Arial" panose="020B0604020202020204" pitchFamily="34" charset="0"/>
              <a:buChar char="•"/>
            </a:pPr>
            <a:r>
              <a:rPr lang="en-US" dirty="0">
                <a:solidFill>
                  <a:schemeClr val="bg1"/>
                </a:solidFill>
              </a:rPr>
              <a:t>977-0563 cables</a:t>
            </a:r>
          </a:p>
        </p:txBody>
      </p:sp>
      <p:pic>
        <p:nvPicPr>
          <p:cNvPr id="6" name="Picture 5">
            <a:extLst>
              <a:ext uri="{FF2B5EF4-FFF2-40B4-BE49-F238E27FC236}">
                <a16:creationId xmlns:a16="http://schemas.microsoft.com/office/drawing/2014/main" id="{74881A42-AA11-430D-91F7-AD0606CF7437}"/>
              </a:ext>
            </a:extLst>
          </p:cNvPr>
          <p:cNvPicPr>
            <a:picLocks noChangeAspect="1"/>
          </p:cNvPicPr>
          <p:nvPr/>
        </p:nvPicPr>
        <p:blipFill rotWithShape="1">
          <a:blip r:embed="rId3">
            <a:extLst>
              <a:ext uri="{28A0092B-C50C-407E-A947-70E740481C1C}">
                <a14:useLocalDpi xmlns:a14="http://schemas.microsoft.com/office/drawing/2010/main" val="0"/>
              </a:ext>
            </a:extLst>
          </a:blip>
          <a:srcRect t="4672" b="-4672"/>
          <a:stretch/>
        </p:blipFill>
        <p:spPr>
          <a:xfrm>
            <a:off x="-23098" y="3429000"/>
            <a:ext cx="4493699" cy="1125765"/>
          </a:xfrm>
          <a:prstGeom prst="rect">
            <a:avLst/>
          </a:prstGeom>
        </p:spPr>
      </p:pic>
      <p:pic>
        <p:nvPicPr>
          <p:cNvPr id="8" name="Picture 7">
            <a:extLst>
              <a:ext uri="{FF2B5EF4-FFF2-40B4-BE49-F238E27FC236}">
                <a16:creationId xmlns:a16="http://schemas.microsoft.com/office/drawing/2014/main" id="{DE01EC40-933C-492F-83A6-717ED44CE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415" y="3192574"/>
            <a:ext cx="4987814" cy="1410616"/>
          </a:xfrm>
          <a:prstGeom prst="rect">
            <a:avLst/>
          </a:prstGeom>
        </p:spPr>
      </p:pic>
      <p:sp>
        <p:nvSpPr>
          <p:cNvPr id="9" name="Rectangle: Rounded Corners 8">
            <a:extLst>
              <a:ext uri="{FF2B5EF4-FFF2-40B4-BE49-F238E27FC236}">
                <a16:creationId xmlns:a16="http://schemas.microsoft.com/office/drawing/2014/main" id="{1F5CBB3D-5862-44E0-9752-C33C38A4F8C9}"/>
              </a:ext>
            </a:extLst>
          </p:cNvPr>
          <p:cNvSpPr/>
          <p:nvPr/>
        </p:nvSpPr>
        <p:spPr>
          <a:xfrm>
            <a:off x="2051114" y="3991883"/>
            <a:ext cx="334293" cy="2856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sp>
        <p:nvSpPr>
          <p:cNvPr id="10" name="Rectangle: Rounded Corners 9">
            <a:extLst>
              <a:ext uri="{FF2B5EF4-FFF2-40B4-BE49-F238E27FC236}">
                <a16:creationId xmlns:a16="http://schemas.microsoft.com/office/drawing/2014/main" id="{1540F444-05EC-476B-B3EB-077809A7B6D3}"/>
              </a:ext>
            </a:extLst>
          </p:cNvPr>
          <p:cNvSpPr/>
          <p:nvPr/>
        </p:nvSpPr>
        <p:spPr>
          <a:xfrm>
            <a:off x="7875767" y="3499474"/>
            <a:ext cx="574421" cy="65181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pic>
        <p:nvPicPr>
          <p:cNvPr id="15" name="Picture 14">
            <a:extLst>
              <a:ext uri="{FF2B5EF4-FFF2-40B4-BE49-F238E27FC236}">
                <a16:creationId xmlns:a16="http://schemas.microsoft.com/office/drawing/2014/main" id="{365178B1-A2BC-4996-BB07-D339D0A2FD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59" b="89849" l="1376" r="97368">
                        <a14:foregroundMark x1="21471" y1="8423" x2="23983" y2="19654"/>
                        <a14:foregroundMark x1="23983" y1="19654" x2="23744" y2="28942"/>
                        <a14:foregroundMark x1="23744" y1="28942" x2="22249" y2="40173"/>
                        <a14:foregroundMark x1="22249" y1="40173" x2="16926" y2="54428"/>
                        <a14:foregroundMark x1="16926" y1="54428" x2="16148" y2="71706"/>
                        <a14:foregroundMark x1="16148" y1="71706" x2="21292" y2="80130"/>
                        <a14:foregroundMark x1="21292" y1="80130" x2="36603" y2="77322"/>
                        <a14:foregroundMark x1="36603" y1="77322" x2="67225" y2="79050"/>
                        <a14:foregroundMark x1="67225" y1="79050" x2="82775" y2="78834"/>
                        <a14:foregroundMark x1="82775" y1="78834" x2="87859" y2="72354"/>
                        <a14:foregroundMark x1="87859" y1="72354" x2="88935" y2="35637"/>
                        <a14:foregroundMark x1="88935" y1="35637" x2="83074" y2="14687"/>
                        <a14:foregroundMark x1="83074" y1="14687" x2="22368" y2="14039"/>
                        <a14:foregroundMark x1="48026" y1="22678" x2="50598" y2="33909"/>
                        <a14:foregroundMark x1="50598" y1="33909" x2="51914" y2="49028"/>
                        <a14:foregroundMark x1="51914" y1="49028" x2="52153" y2="49892"/>
                        <a14:foregroundMark x1="73445" y1="28726" x2="74821" y2="81857"/>
                        <a14:foregroundMark x1="74821" y1="81857" x2="74940" y2="79482"/>
                        <a14:foregroundMark x1="83553" y1="14903" x2="93182" y2="39093"/>
                        <a14:foregroundMark x1="93182" y1="39093" x2="94737" y2="67603"/>
                        <a14:foregroundMark x1="94737" y1="67603" x2="92703" y2="88769"/>
                        <a14:foregroundMark x1="96770" y1="31102" x2="97488" y2="31317"/>
                        <a14:foregroundMark x1="7177" y1="22246" x2="3469" y2="61987"/>
                        <a14:foregroundMark x1="3469" y1="61987" x2="3648" y2="75378"/>
                        <a14:foregroundMark x1="3648" y1="75378" x2="4964" y2="87689"/>
                        <a14:foregroundMark x1="4964" y1="87689" x2="5084" y2="88337"/>
                        <a14:foregroundMark x1="1794" y1="27214" x2="1376" y2="33477"/>
                        <a14:foregroundMark x1="38816" y1="81210" x2="34390" y2="81425"/>
                        <a14:foregroundMark x1="54964" y1="17063" x2="33612" y2="18143"/>
                      </a14:backgroundRemoval>
                    </a14:imgEffect>
                  </a14:imgLayer>
                </a14:imgProps>
              </a:ext>
              <a:ext uri="{28A0092B-C50C-407E-A947-70E740481C1C}">
                <a14:useLocalDpi xmlns:a14="http://schemas.microsoft.com/office/drawing/2010/main" val="0"/>
              </a:ext>
            </a:extLst>
          </a:blip>
          <a:stretch>
            <a:fillRect/>
          </a:stretch>
        </p:blipFill>
        <p:spPr>
          <a:xfrm>
            <a:off x="4080531" y="4998262"/>
            <a:ext cx="5094058" cy="1410616"/>
          </a:xfrm>
          <a:prstGeom prst="rect">
            <a:avLst/>
          </a:prstGeom>
        </p:spPr>
      </p:pic>
      <p:sp>
        <p:nvSpPr>
          <p:cNvPr id="16" name="Speech Bubble: Rectangle with Corners Rounded 15">
            <a:extLst>
              <a:ext uri="{FF2B5EF4-FFF2-40B4-BE49-F238E27FC236}">
                <a16:creationId xmlns:a16="http://schemas.microsoft.com/office/drawing/2014/main" id="{97B60DEA-8265-4D21-AD3E-F65B9AFCBC33}"/>
              </a:ext>
            </a:extLst>
          </p:cNvPr>
          <p:cNvSpPr/>
          <p:nvPr/>
        </p:nvSpPr>
        <p:spPr>
          <a:xfrm>
            <a:off x="5983934" y="4446644"/>
            <a:ext cx="2327896" cy="628287"/>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99" dirty="0"/>
              <a:t>Option: Rear RJ45-DB9 rear serial port transition panel adapter</a:t>
            </a:r>
          </a:p>
        </p:txBody>
      </p:sp>
      <p:pic>
        <p:nvPicPr>
          <p:cNvPr id="19" name="Picture 18">
            <a:extLst>
              <a:ext uri="{FF2B5EF4-FFF2-40B4-BE49-F238E27FC236}">
                <a16:creationId xmlns:a16="http://schemas.microsoft.com/office/drawing/2014/main" id="{6E4147FF-9F86-4B4F-8B24-7E021A2A87D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138" b="99138" l="3254" r="99124">
                        <a14:foregroundMark x1="5131" y1="12586" x2="8135" y2="37414"/>
                        <a14:foregroundMark x1="8135" y1="37414" x2="93617" y2="66034"/>
                        <a14:foregroundMark x1="93617" y1="66034" x2="93617" y2="22241"/>
                        <a14:foregroundMark x1="93617" y1="22241" x2="75845" y2="8103"/>
                        <a14:foregroundMark x1="75845" y1="8103" x2="9512" y2="7759"/>
                        <a14:foregroundMark x1="9512" y1="7759" x2="5382" y2="12586"/>
                        <a14:foregroundMark x1="99249" y1="4310" x2="99249" y2="4310"/>
                        <a14:foregroundMark x1="97121" y1="4655" x2="96871" y2="5172"/>
                        <a14:foregroundMark x1="97497" y1="70172" x2="97497" y2="70172"/>
                        <a14:foregroundMark x1="96370" y1="75345" x2="96496" y2="96207"/>
                        <a14:foregroundMark x1="92365" y1="86379" x2="87735" y2="97931"/>
                        <a14:foregroundMark x1="87735" y1="97931" x2="86483" y2="99310"/>
                        <a14:foregroundMark x1="3504" y1="6034" x2="3254" y2="34310"/>
                        <a14:foregroundMark x1="3254" y1="34310" x2="4255" y2="40517"/>
                      </a14:backgroundRemoval>
                    </a14:imgEffect>
                  </a14:imgLayer>
                </a14:imgProps>
              </a:ext>
              <a:ext uri="{28A0092B-C50C-407E-A947-70E740481C1C}">
                <a14:useLocalDpi xmlns:a14="http://schemas.microsoft.com/office/drawing/2010/main" val="0"/>
              </a:ext>
            </a:extLst>
          </a:blip>
          <a:stretch>
            <a:fillRect/>
          </a:stretch>
        </p:blipFill>
        <p:spPr>
          <a:xfrm>
            <a:off x="7273289" y="5823"/>
            <a:ext cx="2081837" cy="1511831"/>
          </a:xfrm>
          <a:prstGeom prst="rect">
            <a:avLst/>
          </a:prstGeom>
        </p:spPr>
      </p:pic>
      <p:pic>
        <p:nvPicPr>
          <p:cNvPr id="21" name="Picture 20">
            <a:extLst>
              <a:ext uri="{FF2B5EF4-FFF2-40B4-BE49-F238E27FC236}">
                <a16:creationId xmlns:a16="http://schemas.microsoft.com/office/drawing/2014/main" id="{5AD272A8-3F8E-4C39-BA8F-6C81642B66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658" y="5757542"/>
            <a:ext cx="2910366" cy="628639"/>
          </a:xfrm>
          <a:prstGeom prst="rect">
            <a:avLst/>
          </a:prstGeom>
        </p:spPr>
      </p:pic>
      <p:sp>
        <p:nvSpPr>
          <p:cNvPr id="22" name="Speech Bubble: Rectangle with Corners Rounded 21">
            <a:extLst>
              <a:ext uri="{FF2B5EF4-FFF2-40B4-BE49-F238E27FC236}">
                <a16:creationId xmlns:a16="http://schemas.microsoft.com/office/drawing/2014/main" id="{52BB4136-1293-4918-9C01-BF3214F198DF}"/>
              </a:ext>
            </a:extLst>
          </p:cNvPr>
          <p:cNvSpPr/>
          <p:nvPr/>
        </p:nvSpPr>
        <p:spPr>
          <a:xfrm>
            <a:off x="1183814" y="4898524"/>
            <a:ext cx="1885060" cy="1046058"/>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99" dirty="0"/>
              <a:t>Option: RJ45-DB9 adapter</a:t>
            </a:r>
          </a:p>
        </p:txBody>
      </p:sp>
      <p:pic>
        <p:nvPicPr>
          <p:cNvPr id="3" name="Picture 2">
            <a:extLst>
              <a:ext uri="{FF2B5EF4-FFF2-40B4-BE49-F238E27FC236}">
                <a16:creationId xmlns:a16="http://schemas.microsoft.com/office/drawing/2014/main" id="{CE7AEE28-BC3E-C25F-4A54-96F578826FAD}"/>
              </a:ext>
            </a:extLst>
          </p:cNvPr>
          <p:cNvPicPr>
            <a:picLocks noChangeAspect="1"/>
          </p:cNvPicPr>
          <p:nvPr/>
        </p:nvPicPr>
        <p:blipFill>
          <a:blip r:embed="rId10"/>
          <a:stretch>
            <a:fillRect/>
          </a:stretch>
        </p:blipFill>
        <p:spPr>
          <a:xfrm>
            <a:off x="1046805" y="3725441"/>
            <a:ext cx="419603" cy="179099"/>
          </a:xfrm>
          <a:prstGeom prst="rect">
            <a:avLst/>
          </a:prstGeom>
        </p:spPr>
      </p:pic>
    </p:spTree>
    <p:extLst>
      <p:ext uri="{BB962C8B-B14F-4D97-AF65-F5344CB8AC3E}">
        <p14:creationId xmlns:p14="http://schemas.microsoft.com/office/powerpoint/2010/main" val="294682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6DF1CD-3468-43F0-8D6E-BCEB538D6BB2}"/>
              </a:ext>
            </a:extLst>
          </p:cNvPr>
          <p:cNvSpPr>
            <a:spLocks noGrp="1"/>
          </p:cNvSpPr>
          <p:nvPr>
            <p:ph type="body" sz="quarter" idx="10"/>
          </p:nvPr>
        </p:nvSpPr>
        <p:spPr/>
        <p:txBody>
          <a:bodyPr/>
          <a:lstStyle/>
          <a:p>
            <a:r>
              <a:rPr lang="en-US" b="1" dirty="0">
                <a:solidFill>
                  <a:srgbClr val="005E60"/>
                </a:solidFill>
              </a:rPr>
              <a:t>USB – Universal Serial Bus</a:t>
            </a:r>
          </a:p>
        </p:txBody>
      </p:sp>
      <p:sp>
        <p:nvSpPr>
          <p:cNvPr id="3" name="Text Placeholder 2">
            <a:extLst>
              <a:ext uri="{FF2B5EF4-FFF2-40B4-BE49-F238E27FC236}">
                <a16:creationId xmlns:a16="http://schemas.microsoft.com/office/drawing/2014/main" id="{32E5FC3F-F4DC-4632-AAE3-9AD075F562A9}"/>
              </a:ext>
            </a:extLst>
          </p:cNvPr>
          <p:cNvSpPr>
            <a:spLocks noGrp="1"/>
          </p:cNvSpPr>
          <p:nvPr>
            <p:ph type="body" sz="quarter" idx="11"/>
          </p:nvPr>
        </p:nvSpPr>
        <p:spPr>
          <a:xfrm>
            <a:off x="352627" y="987582"/>
            <a:ext cx="7362546" cy="1040069"/>
          </a:xfrm>
        </p:spPr>
        <p:txBody>
          <a:bodyPr/>
          <a:lstStyle/>
          <a:p>
            <a:r>
              <a:rPr lang="fr-FR" sz="1400" dirty="0">
                <a:solidFill>
                  <a:srgbClr val="005E60"/>
                </a:solidFill>
              </a:rPr>
              <a:t>Front two USB 3.0 type A ports</a:t>
            </a:r>
          </a:p>
          <a:p>
            <a:r>
              <a:rPr lang="fr-FR" sz="1400" dirty="0">
                <a:solidFill>
                  <a:srgbClr val="005E60"/>
                </a:solidFill>
              </a:rPr>
              <a:t>Rear four USB 2.0 type A ports</a:t>
            </a:r>
          </a:p>
          <a:p>
            <a:r>
              <a:rPr lang="fr-FR" sz="1400" dirty="0">
                <a:solidFill>
                  <a:srgbClr val="005E60"/>
                </a:solidFill>
              </a:rPr>
              <a:t>Front one USB type B serial console port (Default settings: 115200 8N1)</a:t>
            </a:r>
          </a:p>
          <a:p>
            <a:r>
              <a:rPr lang="en-CA" sz="1400" dirty="0">
                <a:solidFill>
                  <a:srgbClr val="005E60"/>
                </a:solidFill>
              </a:rPr>
              <a:t>Each USB port (1-6) is selectable in UEFI to be disabled/enabled.</a:t>
            </a:r>
            <a:endParaRPr lang="fr-FR" sz="1400" dirty="0">
              <a:solidFill>
                <a:srgbClr val="005E60"/>
              </a:solidFill>
            </a:endParaRPr>
          </a:p>
          <a:p>
            <a:endParaRPr lang="en-US" dirty="0"/>
          </a:p>
        </p:txBody>
      </p:sp>
      <p:pic>
        <p:nvPicPr>
          <p:cNvPr id="23" name="Content Placeholder 22">
            <a:extLst>
              <a:ext uri="{FF2B5EF4-FFF2-40B4-BE49-F238E27FC236}">
                <a16:creationId xmlns:a16="http://schemas.microsoft.com/office/drawing/2014/main" id="{68FFB6E1-786A-422A-8A2F-5B9F90179CA0}"/>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tretch/>
        </p:blipFill>
        <p:spPr>
          <a:xfrm>
            <a:off x="2055613" y="6600825"/>
            <a:ext cx="335361" cy="223838"/>
          </a:xfrm>
        </p:spPr>
      </p:pic>
      <p:sp>
        <p:nvSpPr>
          <p:cNvPr id="5" name="Text Placeholder 4">
            <a:extLst>
              <a:ext uri="{FF2B5EF4-FFF2-40B4-BE49-F238E27FC236}">
                <a16:creationId xmlns:a16="http://schemas.microsoft.com/office/drawing/2014/main" id="{3B6654A3-C250-4562-AE8B-C79DA512A0B6}"/>
              </a:ext>
            </a:extLst>
          </p:cNvPr>
          <p:cNvSpPr>
            <a:spLocks noGrp="1"/>
          </p:cNvSpPr>
          <p:nvPr>
            <p:ph type="body" sz="quarter" idx="12"/>
          </p:nvPr>
        </p:nvSpPr>
        <p:spPr/>
        <p:txBody>
          <a:bodyPr/>
          <a:lstStyle/>
          <a:p>
            <a:r>
              <a:rPr lang="en-US" dirty="0">
                <a:solidFill>
                  <a:schemeClr val="bg1"/>
                </a:solidFill>
              </a:rPr>
              <a:t>Front and rear USB type A ports (6)</a:t>
            </a:r>
          </a:p>
          <a:p>
            <a:r>
              <a:rPr lang="en-US" dirty="0">
                <a:solidFill>
                  <a:schemeClr val="bg1"/>
                </a:solidFill>
              </a:rPr>
              <a:t>Front USB type B console port (1)</a:t>
            </a:r>
          </a:p>
        </p:txBody>
      </p:sp>
      <p:sp>
        <p:nvSpPr>
          <p:cNvPr id="8" name="Text Placeholder 7">
            <a:extLst>
              <a:ext uri="{FF2B5EF4-FFF2-40B4-BE49-F238E27FC236}">
                <a16:creationId xmlns:a16="http://schemas.microsoft.com/office/drawing/2014/main" id="{7810F8C6-3695-B666-8186-51D051D0ED3F}"/>
              </a:ext>
            </a:extLst>
          </p:cNvPr>
          <p:cNvSpPr>
            <a:spLocks noGrp="1"/>
          </p:cNvSpPr>
          <p:nvPr>
            <p:ph type="body" sz="quarter" idx="16"/>
          </p:nvPr>
        </p:nvSpPr>
        <p:spPr/>
        <p:txBody>
          <a:bodyPr/>
          <a:lstStyle/>
          <a:p>
            <a:endParaRPr lang="en-CA"/>
          </a:p>
        </p:txBody>
      </p:sp>
      <p:pic>
        <p:nvPicPr>
          <p:cNvPr id="12" name="Picture 11">
            <a:extLst>
              <a:ext uri="{FF2B5EF4-FFF2-40B4-BE49-F238E27FC236}">
                <a16:creationId xmlns:a16="http://schemas.microsoft.com/office/drawing/2014/main" id="{9BF83630-64C9-40E8-9DAB-139BE275B74C}"/>
              </a:ext>
            </a:extLst>
          </p:cNvPr>
          <p:cNvPicPr>
            <a:picLocks noChangeAspect="1"/>
          </p:cNvPicPr>
          <p:nvPr/>
        </p:nvPicPr>
        <p:blipFill rotWithShape="1">
          <a:blip r:embed="rId4">
            <a:extLst>
              <a:ext uri="{28A0092B-C50C-407E-A947-70E740481C1C}">
                <a14:useLocalDpi xmlns:a14="http://schemas.microsoft.com/office/drawing/2010/main" val="0"/>
              </a:ext>
            </a:extLst>
          </a:blip>
          <a:srcRect t="4672" b="-4672"/>
          <a:stretch/>
        </p:blipFill>
        <p:spPr>
          <a:xfrm>
            <a:off x="117441" y="2297674"/>
            <a:ext cx="8989899" cy="2252157"/>
          </a:xfrm>
          <a:prstGeom prst="rect">
            <a:avLst/>
          </a:prstGeom>
        </p:spPr>
      </p:pic>
      <p:pic>
        <p:nvPicPr>
          <p:cNvPr id="13" name="Picture 12">
            <a:extLst>
              <a:ext uri="{FF2B5EF4-FFF2-40B4-BE49-F238E27FC236}">
                <a16:creationId xmlns:a16="http://schemas.microsoft.com/office/drawing/2014/main" id="{41F5334C-AA04-4BCB-89CB-40862013D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40" y="3989348"/>
            <a:ext cx="9050847" cy="2559692"/>
          </a:xfrm>
          <a:prstGeom prst="rect">
            <a:avLst/>
          </a:prstGeom>
        </p:spPr>
      </p:pic>
      <p:sp>
        <p:nvSpPr>
          <p:cNvPr id="14" name="Rectangle: Rounded Corners 13">
            <a:extLst>
              <a:ext uri="{FF2B5EF4-FFF2-40B4-BE49-F238E27FC236}">
                <a16:creationId xmlns:a16="http://schemas.microsoft.com/office/drawing/2014/main" id="{39668272-C71B-47CB-91C5-2DE96F82C048}"/>
              </a:ext>
            </a:extLst>
          </p:cNvPr>
          <p:cNvSpPr/>
          <p:nvPr/>
        </p:nvSpPr>
        <p:spPr>
          <a:xfrm>
            <a:off x="4918449" y="3583892"/>
            <a:ext cx="692628" cy="57617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sp>
        <p:nvSpPr>
          <p:cNvPr id="15" name="Rectangle: Rounded Corners 14">
            <a:extLst>
              <a:ext uri="{FF2B5EF4-FFF2-40B4-BE49-F238E27FC236}">
                <a16:creationId xmlns:a16="http://schemas.microsoft.com/office/drawing/2014/main" id="{6B096F79-851B-4991-880F-71CE99AC2157}"/>
              </a:ext>
            </a:extLst>
          </p:cNvPr>
          <p:cNvSpPr/>
          <p:nvPr/>
        </p:nvSpPr>
        <p:spPr>
          <a:xfrm>
            <a:off x="3209318" y="5476303"/>
            <a:ext cx="630569" cy="58872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pic>
        <p:nvPicPr>
          <p:cNvPr id="19" name="Picture 18">
            <a:extLst>
              <a:ext uri="{FF2B5EF4-FFF2-40B4-BE49-F238E27FC236}">
                <a16:creationId xmlns:a16="http://schemas.microsoft.com/office/drawing/2014/main" id="{E9672DB4-048D-483D-B9F9-C82A61072C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200000">
            <a:off x="7295358" y="45865"/>
            <a:ext cx="2689074" cy="1794830"/>
          </a:xfrm>
          <a:prstGeom prst="rect">
            <a:avLst/>
          </a:prstGeom>
        </p:spPr>
      </p:pic>
      <p:pic>
        <p:nvPicPr>
          <p:cNvPr id="6" name="Picture 5">
            <a:extLst>
              <a:ext uri="{FF2B5EF4-FFF2-40B4-BE49-F238E27FC236}">
                <a16:creationId xmlns:a16="http://schemas.microsoft.com/office/drawing/2014/main" id="{35D5EACF-4F00-F6AC-8820-D37EC4A20D57}"/>
              </a:ext>
            </a:extLst>
          </p:cNvPr>
          <p:cNvPicPr>
            <a:picLocks noChangeAspect="1"/>
          </p:cNvPicPr>
          <p:nvPr/>
        </p:nvPicPr>
        <p:blipFill>
          <a:blip r:embed="rId8"/>
          <a:stretch>
            <a:fillRect/>
          </a:stretch>
        </p:blipFill>
        <p:spPr>
          <a:xfrm>
            <a:off x="2323596" y="2878417"/>
            <a:ext cx="720939" cy="307718"/>
          </a:xfrm>
          <a:prstGeom prst="rect">
            <a:avLst/>
          </a:prstGeom>
        </p:spPr>
      </p:pic>
      <p:sp>
        <p:nvSpPr>
          <p:cNvPr id="7" name="Content Placeholder 3">
            <a:extLst>
              <a:ext uri="{FF2B5EF4-FFF2-40B4-BE49-F238E27FC236}">
                <a16:creationId xmlns:a16="http://schemas.microsoft.com/office/drawing/2014/main" id="{583286D3-6812-CEF5-697D-2AF3095A2ACB}"/>
              </a:ext>
            </a:extLst>
          </p:cNvPr>
          <p:cNvSpPr txBox="1">
            <a:spLocks/>
          </p:cNvSpPr>
          <p:nvPr/>
        </p:nvSpPr>
        <p:spPr>
          <a:xfrm>
            <a:off x="306586" y="6582735"/>
            <a:ext cx="3713559" cy="2247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199" b="1" kern="1200">
                <a:solidFill>
                  <a:schemeClr val="bg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accent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a:t>1050 – G500 Hardware</a:t>
            </a:r>
            <a:endParaRPr lang="en-US" dirty="0"/>
          </a:p>
        </p:txBody>
      </p:sp>
    </p:spTree>
    <p:extLst>
      <p:ext uri="{BB962C8B-B14F-4D97-AF65-F5344CB8AC3E}">
        <p14:creationId xmlns:p14="http://schemas.microsoft.com/office/powerpoint/2010/main" val="218459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DA72F-0FA0-497D-B1BA-9EDEF2B57439}"/>
              </a:ext>
            </a:extLst>
          </p:cNvPr>
          <p:cNvSpPr>
            <a:spLocks noGrp="1"/>
          </p:cNvSpPr>
          <p:nvPr>
            <p:ph type="body" sz="quarter" idx="10"/>
          </p:nvPr>
        </p:nvSpPr>
        <p:spPr/>
        <p:txBody>
          <a:bodyPr/>
          <a:lstStyle/>
          <a:p>
            <a:r>
              <a:rPr lang="en-US" b="1" dirty="0">
                <a:solidFill>
                  <a:schemeClr val="tx1"/>
                </a:solidFill>
              </a:rPr>
              <a:t>Local HMI Monitor Display </a:t>
            </a:r>
            <a:r>
              <a:rPr lang="en-US" dirty="0"/>
              <a:t>connectors</a:t>
            </a:r>
          </a:p>
        </p:txBody>
      </p:sp>
      <p:sp>
        <p:nvSpPr>
          <p:cNvPr id="4" name="Text Placeholder 3">
            <a:extLst>
              <a:ext uri="{FF2B5EF4-FFF2-40B4-BE49-F238E27FC236}">
                <a16:creationId xmlns:a16="http://schemas.microsoft.com/office/drawing/2014/main" id="{A762BD11-FB5B-4139-99CF-9AC3C4D5251F}"/>
              </a:ext>
            </a:extLst>
          </p:cNvPr>
          <p:cNvSpPr>
            <a:spLocks noGrp="1"/>
          </p:cNvSpPr>
          <p:nvPr>
            <p:ph type="body" sz="quarter" idx="11"/>
          </p:nvPr>
        </p:nvSpPr>
        <p:spPr>
          <a:xfrm>
            <a:off x="366973" y="1031381"/>
            <a:ext cx="7362546" cy="1040069"/>
          </a:xfrm>
        </p:spPr>
        <p:txBody>
          <a:bodyPr/>
          <a:lstStyle/>
          <a:p>
            <a:r>
              <a:rPr lang="en-US" sz="1398" dirty="0">
                <a:solidFill>
                  <a:schemeClr val="tx1"/>
                </a:solidFill>
              </a:rPr>
              <a:t>Rear Two DisplayPort video interfaces </a:t>
            </a:r>
          </a:p>
          <a:p>
            <a:r>
              <a:rPr lang="en-US" sz="1398" dirty="0">
                <a:solidFill>
                  <a:schemeClr val="tx1"/>
                </a:solidFill>
              </a:rPr>
              <a:t>Display Port (DP) Version 1.2 and DP++ compliant</a:t>
            </a:r>
          </a:p>
          <a:p>
            <a:r>
              <a:rPr lang="en-US" sz="1398" dirty="0">
                <a:solidFill>
                  <a:schemeClr val="tx1"/>
                </a:solidFill>
              </a:rPr>
              <a:t>Up to UHD (4k, 3840x2160) for single display</a:t>
            </a:r>
          </a:p>
          <a:p>
            <a:r>
              <a:rPr lang="en-US" sz="1398" dirty="0">
                <a:solidFill>
                  <a:schemeClr val="tx1"/>
                </a:solidFill>
              </a:rPr>
              <a:t>Up to QHD (2560x1440) for multi-stream </a:t>
            </a:r>
            <a:r>
              <a:rPr lang="en-US" sz="1398" dirty="0"/>
              <a:t>connected displays</a:t>
            </a:r>
          </a:p>
        </p:txBody>
      </p:sp>
      <p:sp>
        <p:nvSpPr>
          <p:cNvPr id="9" name="Content Placeholder 3">
            <a:extLst>
              <a:ext uri="{FF2B5EF4-FFF2-40B4-BE49-F238E27FC236}">
                <a16:creationId xmlns:a16="http://schemas.microsoft.com/office/drawing/2014/main" id="{5CB328AA-6590-CC1D-3447-376CEF86015E}"/>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F38AB311-3DB8-43AB-8A70-F01D329825A8}"/>
              </a:ext>
            </a:extLst>
          </p:cNvPr>
          <p:cNvSpPr>
            <a:spLocks noGrp="1"/>
          </p:cNvSpPr>
          <p:nvPr>
            <p:ph type="body" sz="quarter" idx="12"/>
          </p:nvPr>
        </p:nvSpPr>
        <p:spPr/>
        <p:txBody>
          <a:bodyPr/>
          <a:lstStyle/>
          <a:p>
            <a:r>
              <a:rPr lang="en-CA" dirty="0">
                <a:solidFill>
                  <a:schemeClr val="bg1"/>
                </a:solidFill>
              </a:rPr>
              <a:t>Note : G500 was designed with DP has mechanical latching while HDMI doesn’t have this capability.</a:t>
            </a:r>
            <a:endParaRPr lang="en-US" dirty="0">
              <a:solidFill>
                <a:schemeClr val="bg1"/>
              </a:solidFill>
            </a:endParaRPr>
          </a:p>
          <a:p>
            <a:endParaRPr lang="en-US" dirty="0"/>
          </a:p>
        </p:txBody>
      </p:sp>
      <p:pic>
        <p:nvPicPr>
          <p:cNvPr id="12" name="Picture 11">
            <a:extLst>
              <a:ext uri="{FF2B5EF4-FFF2-40B4-BE49-F238E27FC236}">
                <a16:creationId xmlns:a16="http://schemas.microsoft.com/office/drawing/2014/main" id="{3B05917D-0E53-4B46-B7EF-A44C545A5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95" y="3172166"/>
            <a:ext cx="9050847" cy="2559692"/>
          </a:xfrm>
          <a:prstGeom prst="rect">
            <a:avLst/>
          </a:prstGeom>
        </p:spPr>
      </p:pic>
      <p:sp>
        <p:nvSpPr>
          <p:cNvPr id="8" name="Rectangle: Rounded Corners 7">
            <a:extLst>
              <a:ext uri="{FF2B5EF4-FFF2-40B4-BE49-F238E27FC236}">
                <a16:creationId xmlns:a16="http://schemas.microsoft.com/office/drawing/2014/main" id="{532A004E-A20D-49AE-83E9-AAEBD353AF59}"/>
              </a:ext>
            </a:extLst>
          </p:cNvPr>
          <p:cNvSpPr/>
          <p:nvPr/>
        </p:nvSpPr>
        <p:spPr>
          <a:xfrm>
            <a:off x="6171815" y="4875953"/>
            <a:ext cx="877569" cy="36319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pic>
        <p:nvPicPr>
          <p:cNvPr id="16" name="Picture 15">
            <a:extLst>
              <a:ext uri="{FF2B5EF4-FFF2-40B4-BE49-F238E27FC236}">
                <a16:creationId xmlns:a16="http://schemas.microsoft.com/office/drawing/2014/main" id="{907C4F12-B8E5-4B15-A66F-CDC00D675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99603" y="9580"/>
            <a:ext cx="2553865" cy="1246286"/>
          </a:xfrm>
          <a:prstGeom prst="rect">
            <a:avLst/>
          </a:prstGeom>
        </p:spPr>
      </p:pic>
    </p:spTree>
    <p:extLst>
      <p:ext uri="{BB962C8B-B14F-4D97-AF65-F5344CB8AC3E}">
        <p14:creationId xmlns:p14="http://schemas.microsoft.com/office/powerpoint/2010/main" val="321860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F71B2-FD23-4039-89CC-4A481A003821}"/>
              </a:ext>
            </a:extLst>
          </p:cNvPr>
          <p:cNvSpPr>
            <a:spLocks noGrp="1"/>
          </p:cNvSpPr>
          <p:nvPr>
            <p:ph type="body" sz="quarter" idx="10"/>
          </p:nvPr>
        </p:nvSpPr>
        <p:spPr/>
        <p:txBody>
          <a:bodyPr/>
          <a:lstStyle/>
          <a:p>
            <a:r>
              <a:rPr lang="en-US" b="1" dirty="0">
                <a:solidFill>
                  <a:schemeClr val="tx1"/>
                </a:solidFill>
              </a:rPr>
              <a:t>Support for 3 PCIe Expansion Modules</a:t>
            </a:r>
          </a:p>
          <a:p>
            <a:endParaRPr lang="en-US" dirty="0"/>
          </a:p>
        </p:txBody>
      </p:sp>
      <p:sp>
        <p:nvSpPr>
          <p:cNvPr id="4" name="Text Placeholder 3">
            <a:extLst>
              <a:ext uri="{FF2B5EF4-FFF2-40B4-BE49-F238E27FC236}">
                <a16:creationId xmlns:a16="http://schemas.microsoft.com/office/drawing/2014/main" id="{7B94F7F1-6438-416E-B270-6E11D076E4EE}"/>
              </a:ext>
            </a:extLst>
          </p:cNvPr>
          <p:cNvSpPr>
            <a:spLocks noGrp="1"/>
          </p:cNvSpPr>
          <p:nvPr>
            <p:ph type="body" sz="quarter" idx="11"/>
          </p:nvPr>
        </p:nvSpPr>
        <p:spPr>
          <a:xfrm>
            <a:off x="352425" y="1034876"/>
            <a:ext cx="7362546" cy="1040069"/>
          </a:xfrm>
        </p:spPr>
        <p:txBody>
          <a:bodyPr/>
          <a:lstStyle/>
          <a:p>
            <a:r>
              <a:rPr lang="en-US" sz="1200" dirty="0">
                <a:solidFill>
                  <a:schemeClr val="tx1"/>
                </a:solidFill>
              </a:rPr>
              <a:t>Only PCIe cards from GE should be used</a:t>
            </a:r>
          </a:p>
          <a:p>
            <a:r>
              <a:rPr lang="en-US" dirty="0">
                <a:solidFill>
                  <a:schemeClr val="tx1"/>
                </a:solidFill>
              </a:rPr>
              <a:t>D.20 Link HDLC PCIe Card</a:t>
            </a:r>
          </a:p>
          <a:p>
            <a:pPr lvl="2"/>
            <a:r>
              <a:rPr lang="en-US" sz="1400" dirty="0">
                <a:solidFill>
                  <a:schemeClr val="tx1"/>
                </a:solidFill>
              </a:rPr>
              <a:t>Installed in Expansion slot 3 only </a:t>
            </a:r>
          </a:p>
          <a:p>
            <a:pPr lvl="2"/>
            <a:r>
              <a:rPr lang="en-US" sz="1400" dirty="0">
                <a:solidFill>
                  <a:schemeClr val="tx1"/>
                </a:solidFill>
              </a:rPr>
              <a:t>Power supply terminal block for sourcing D.20 power.</a:t>
            </a:r>
          </a:p>
          <a:p>
            <a:pPr lvl="2"/>
            <a:r>
              <a:rPr lang="en-US" sz="1400" dirty="0">
                <a:solidFill>
                  <a:schemeClr val="tx1"/>
                </a:solidFill>
              </a:rPr>
              <a:t>Two D.20 ports and four LEDs</a:t>
            </a:r>
          </a:p>
          <a:p>
            <a:pPr marL="0" lvl="2" indent="0">
              <a:buNone/>
            </a:pPr>
            <a:r>
              <a:rPr lang="en-US" dirty="0">
                <a:solidFill>
                  <a:schemeClr val="tx1"/>
                </a:solidFill>
              </a:rPr>
              <a:t>4-port Serial PCIe Card</a:t>
            </a:r>
          </a:p>
          <a:p>
            <a:pPr lvl="2"/>
            <a:r>
              <a:rPr lang="en-US" sz="1400" dirty="0">
                <a:solidFill>
                  <a:schemeClr val="tx1"/>
                </a:solidFill>
              </a:rPr>
              <a:t>Up to 3 4-port RS232/485 cards</a:t>
            </a:r>
          </a:p>
          <a:p>
            <a:pPr lvl="2" fontAlgn="base">
              <a:buClr>
                <a:srgbClr val="004880"/>
              </a:buClr>
            </a:pPr>
            <a:r>
              <a:rPr lang="en-US" sz="1400" dirty="0">
                <a:solidFill>
                  <a:schemeClr val="tx1"/>
                </a:solidFill>
              </a:rPr>
              <a:t>Port 4 of each PCIe expansion card include 12V 500mA output on pin 7</a:t>
            </a:r>
          </a:p>
          <a:p>
            <a:endParaRPr lang="en-US" dirty="0"/>
          </a:p>
        </p:txBody>
      </p:sp>
      <p:pic>
        <p:nvPicPr>
          <p:cNvPr id="19" name="Content Placeholder 18">
            <a:extLst>
              <a:ext uri="{FF2B5EF4-FFF2-40B4-BE49-F238E27FC236}">
                <a16:creationId xmlns:a16="http://schemas.microsoft.com/office/drawing/2014/main" id="{1AECEC46-BFE5-4113-B458-4819D85BCD6D}"/>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2070361" y="6600825"/>
            <a:ext cx="305865" cy="223838"/>
          </a:xfrm>
        </p:spPr>
      </p:pic>
      <p:sp>
        <p:nvSpPr>
          <p:cNvPr id="5" name="Text Placeholder 4">
            <a:extLst>
              <a:ext uri="{FF2B5EF4-FFF2-40B4-BE49-F238E27FC236}">
                <a16:creationId xmlns:a16="http://schemas.microsoft.com/office/drawing/2014/main" id="{437E347B-FCA1-47C9-9655-2084157C8462}"/>
              </a:ext>
            </a:extLst>
          </p:cNvPr>
          <p:cNvSpPr>
            <a:spLocks noGrp="1"/>
          </p:cNvSpPr>
          <p:nvPr>
            <p:ph type="body" sz="quarter" idx="12"/>
          </p:nvPr>
        </p:nvSpPr>
        <p:spPr/>
        <p:txBody>
          <a:bodyPr/>
          <a:lstStyle/>
          <a:p>
            <a:r>
              <a:rPr lang="en-US" dirty="0">
                <a:solidFill>
                  <a:schemeClr val="bg1"/>
                </a:solidFill>
              </a:rPr>
              <a:t>Support for 3 PCIe expansion modules</a:t>
            </a:r>
          </a:p>
          <a:p>
            <a:r>
              <a:rPr lang="en-US" dirty="0">
                <a:solidFill>
                  <a:schemeClr val="bg1"/>
                </a:solidFill>
              </a:rPr>
              <a:t>Two type PCIe expansion cards available now:</a:t>
            </a:r>
          </a:p>
          <a:p>
            <a:r>
              <a:rPr lang="en-US" dirty="0">
                <a:solidFill>
                  <a:schemeClr val="bg1"/>
                </a:solidFill>
              </a:rPr>
              <a:t>D.20 Link HDLC PCIe card</a:t>
            </a:r>
          </a:p>
          <a:p>
            <a:r>
              <a:rPr lang="en-US" dirty="0">
                <a:solidFill>
                  <a:schemeClr val="bg1"/>
                </a:solidFill>
              </a:rPr>
              <a:t>4-port Serial PCIe card</a:t>
            </a:r>
          </a:p>
        </p:txBody>
      </p:sp>
      <p:grpSp>
        <p:nvGrpSpPr>
          <p:cNvPr id="6" name="Group 5">
            <a:extLst>
              <a:ext uri="{FF2B5EF4-FFF2-40B4-BE49-F238E27FC236}">
                <a16:creationId xmlns:a16="http://schemas.microsoft.com/office/drawing/2014/main" id="{2CC0BB9D-8713-2B7E-E881-F14621848191}"/>
              </a:ext>
            </a:extLst>
          </p:cNvPr>
          <p:cNvGrpSpPr/>
          <p:nvPr/>
        </p:nvGrpSpPr>
        <p:grpSpPr>
          <a:xfrm>
            <a:off x="5269210" y="1509848"/>
            <a:ext cx="4073183" cy="1338866"/>
            <a:chOff x="1387841" y="7994476"/>
            <a:chExt cx="16871345" cy="4771426"/>
          </a:xfrm>
        </p:grpSpPr>
        <p:pic>
          <p:nvPicPr>
            <p:cNvPr id="13" name="Picture 12">
              <a:extLst>
                <a:ext uri="{FF2B5EF4-FFF2-40B4-BE49-F238E27FC236}">
                  <a16:creationId xmlns:a16="http://schemas.microsoft.com/office/drawing/2014/main" id="{6404B03E-199E-4362-80DF-C41225653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841" y="7994476"/>
              <a:ext cx="16871345" cy="4771426"/>
            </a:xfrm>
            <a:prstGeom prst="rect">
              <a:avLst/>
            </a:prstGeom>
          </p:spPr>
        </p:pic>
        <p:sp>
          <p:nvSpPr>
            <p:cNvPr id="8" name="Rectangle: Rounded Corners 7">
              <a:extLst>
                <a:ext uri="{FF2B5EF4-FFF2-40B4-BE49-F238E27FC236}">
                  <a16:creationId xmlns:a16="http://schemas.microsoft.com/office/drawing/2014/main" id="{532A004E-A20D-49AE-83E9-AAEBD353AF59}"/>
                </a:ext>
              </a:extLst>
            </p:cNvPr>
            <p:cNvSpPr/>
            <p:nvPr/>
          </p:nvSpPr>
          <p:spPr>
            <a:xfrm>
              <a:off x="2771332" y="8895806"/>
              <a:ext cx="4449170" cy="229814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grpSp>
      <p:pic>
        <p:nvPicPr>
          <p:cNvPr id="9" name="Picture 8">
            <a:extLst>
              <a:ext uri="{FF2B5EF4-FFF2-40B4-BE49-F238E27FC236}">
                <a16:creationId xmlns:a16="http://schemas.microsoft.com/office/drawing/2014/main" id="{51F130AE-AAF7-AED7-EA24-4D7274367A23}"/>
              </a:ext>
            </a:extLst>
          </p:cNvPr>
          <p:cNvPicPr>
            <a:picLocks noChangeAspect="1"/>
          </p:cNvPicPr>
          <p:nvPr/>
        </p:nvPicPr>
        <p:blipFill rotWithShape="1">
          <a:blip r:embed="rId5"/>
          <a:srcRect t="6865"/>
          <a:stretch/>
        </p:blipFill>
        <p:spPr>
          <a:xfrm>
            <a:off x="3013871" y="3850104"/>
            <a:ext cx="5909717" cy="1423471"/>
          </a:xfrm>
          <a:prstGeom prst="rect">
            <a:avLst/>
          </a:prstGeom>
        </p:spPr>
      </p:pic>
      <p:pic>
        <p:nvPicPr>
          <p:cNvPr id="12" name="Picture 11">
            <a:extLst>
              <a:ext uri="{FF2B5EF4-FFF2-40B4-BE49-F238E27FC236}">
                <a16:creationId xmlns:a16="http://schemas.microsoft.com/office/drawing/2014/main" id="{C77D9263-DEDA-265C-448B-80196DC21522}"/>
              </a:ext>
            </a:extLst>
          </p:cNvPr>
          <p:cNvPicPr>
            <a:picLocks noChangeAspect="1"/>
          </p:cNvPicPr>
          <p:nvPr/>
        </p:nvPicPr>
        <p:blipFill>
          <a:blip r:embed="rId6"/>
          <a:stretch>
            <a:fillRect/>
          </a:stretch>
        </p:blipFill>
        <p:spPr>
          <a:xfrm>
            <a:off x="129886" y="5307474"/>
            <a:ext cx="3950646" cy="1104717"/>
          </a:xfrm>
          <a:prstGeom prst="rect">
            <a:avLst/>
          </a:prstGeom>
        </p:spPr>
      </p:pic>
      <p:pic>
        <p:nvPicPr>
          <p:cNvPr id="15" name="Picture 14">
            <a:extLst>
              <a:ext uri="{FF2B5EF4-FFF2-40B4-BE49-F238E27FC236}">
                <a16:creationId xmlns:a16="http://schemas.microsoft.com/office/drawing/2014/main" id="{D7A3886A-CEE0-D475-DA75-03A3002560CF}"/>
              </a:ext>
            </a:extLst>
          </p:cNvPr>
          <p:cNvPicPr>
            <a:picLocks noChangeAspect="1"/>
          </p:cNvPicPr>
          <p:nvPr/>
        </p:nvPicPr>
        <p:blipFill>
          <a:blip r:embed="rId7"/>
          <a:stretch>
            <a:fillRect/>
          </a:stretch>
        </p:blipFill>
        <p:spPr>
          <a:xfrm>
            <a:off x="4690287" y="5443629"/>
            <a:ext cx="2387821" cy="832408"/>
          </a:xfrm>
          <a:prstGeom prst="rect">
            <a:avLst/>
          </a:prstGeom>
        </p:spPr>
      </p:pic>
      <p:sp>
        <p:nvSpPr>
          <p:cNvPr id="7" name="Content Placeholder 3">
            <a:extLst>
              <a:ext uri="{FF2B5EF4-FFF2-40B4-BE49-F238E27FC236}">
                <a16:creationId xmlns:a16="http://schemas.microsoft.com/office/drawing/2014/main" id="{9BADA1F6-5283-C8C5-84BC-9EA1E623F634}"/>
              </a:ext>
            </a:extLst>
          </p:cNvPr>
          <p:cNvSpPr txBox="1">
            <a:spLocks/>
          </p:cNvSpPr>
          <p:nvPr/>
        </p:nvSpPr>
        <p:spPr>
          <a:xfrm>
            <a:off x="306586" y="6582735"/>
            <a:ext cx="3713559" cy="2247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199" b="1" kern="1200">
                <a:solidFill>
                  <a:schemeClr val="bg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accent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a:t>1050 – G500 Hardware</a:t>
            </a:r>
            <a:endParaRPr lang="en-US" dirty="0"/>
          </a:p>
        </p:txBody>
      </p:sp>
    </p:spTree>
    <p:extLst>
      <p:ext uri="{BB962C8B-B14F-4D97-AF65-F5344CB8AC3E}">
        <p14:creationId xmlns:p14="http://schemas.microsoft.com/office/powerpoint/2010/main" val="255356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C3695-1E01-4A60-AC70-1F989D33228F}"/>
              </a:ext>
            </a:extLst>
          </p:cNvPr>
          <p:cNvSpPr>
            <a:spLocks noGrp="1"/>
          </p:cNvSpPr>
          <p:nvPr>
            <p:ph type="body" sz="quarter" idx="10"/>
          </p:nvPr>
        </p:nvSpPr>
        <p:spPr/>
        <p:txBody>
          <a:bodyPr/>
          <a:lstStyle/>
          <a:p>
            <a:r>
              <a:rPr lang="en-US" b="1" dirty="0">
                <a:solidFill>
                  <a:srgbClr val="439297"/>
                </a:solidFill>
              </a:rPr>
              <a:t>Order G500</a:t>
            </a:r>
          </a:p>
        </p:txBody>
      </p:sp>
      <p:sp>
        <p:nvSpPr>
          <p:cNvPr id="9" name="Content Placeholder 3">
            <a:extLst>
              <a:ext uri="{FF2B5EF4-FFF2-40B4-BE49-F238E27FC236}">
                <a16:creationId xmlns:a16="http://schemas.microsoft.com/office/drawing/2014/main" id="{33E2B4FC-8BC5-AAF3-0BE4-426B3A6E2F08}"/>
              </a:ext>
            </a:extLst>
          </p:cNvPr>
          <p:cNvSpPr>
            <a:spLocks noGrp="1"/>
          </p:cNvSpPr>
          <p:nvPr>
            <p:ph sz="quarter" idx="15"/>
          </p:nvPr>
        </p:nvSpPr>
        <p:spPr/>
        <p:txBody>
          <a:bodyPr/>
          <a:lstStyle/>
          <a:p>
            <a:r>
              <a:rPr lang="en-US" dirty="0"/>
              <a:t>1050 – G500 Hardware</a:t>
            </a:r>
          </a:p>
        </p:txBody>
      </p:sp>
      <p:pic>
        <p:nvPicPr>
          <p:cNvPr id="7" name="Picture 6">
            <a:extLst>
              <a:ext uri="{FF2B5EF4-FFF2-40B4-BE49-F238E27FC236}">
                <a16:creationId xmlns:a16="http://schemas.microsoft.com/office/drawing/2014/main" id="{41C0663B-3B0D-460C-BE8F-C8DA634EBDBB}"/>
              </a:ext>
            </a:extLst>
          </p:cNvPr>
          <p:cNvPicPr>
            <a:picLocks noChangeAspect="1"/>
          </p:cNvPicPr>
          <p:nvPr/>
        </p:nvPicPr>
        <p:blipFill>
          <a:blip r:embed="rId3"/>
          <a:stretch>
            <a:fillRect/>
          </a:stretch>
        </p:blipFill>
        <p:spPr>
          <a:xfrm>
            <a:off x="707697" y="4442003"/>
            <a:ext cx="2864635" cy="1957916"/>
          </a:xfrm>
          <a:prstGeom prst="rect">
            <a:avLst/>
          </a:prstGeom>
        </p:spPr>
      </p:pic>
      <p:pic>
        <p:nvPicPr>
          <p:cNvPr id="8" name="Picture 7">
            <a:extLst>
              <a:ext uri="{FF2B5EF4-FFF2-40B4-BE49-F238E27FC236}">
                <a16:creationId xmlns:a16="http://schemas.microsoft.com/office/drawing/2014/main" id="{532BA7DF-8F60-422D-AD4A-8841E6E62DA6}"/>
              </a:ext>
            </a:extLst>
          </p:cNvPr>
          <p:cNvPicPr>
            <a:picLocks noChangeAspect="1"/>
          </p:cNvPicPr>
          <p:nvPr/>
        </p:nvPicPr>
        <p:blipFill>
          <a:blip r:embed="rId4"/>
          <a:stretch>
            <a:fillRect/>
          </a:stretch>
        </p:blipFill>
        <p:spPr>
          <a:xfrm>
            <a:off x="4131202" y="390105"/>
            <a:ext cx="4985662" cy="4008776"/>
          </a:xfrm>
          <a:prstGeom prst="rect">
            <a:avLst/>
          </a:prstGeom>
          <a:ln>
            <a:solidFill>
              <a:schemeClr val="accent1">
                <a:shade val="50000"/>
              </a:schemeClr>
            </a:solidFill>
          </a:ln>
        </p:spPr>
      </p:pic>
      <p:sp>
        <p:nvSpPr>
          <p:cNvPr id="10" name="Text Placeholder 5">
            <a:extLst>
              <a:ext uri="{FF2B5EF4-FFF2-40B4-BE49-F238E27FC236}">
                <a16:creationId xmlns:a16="http://schemas.microsoft.com/office/drawing/2014/main" id="{8C99219B-F82E-4344-AB92-56619F325676}"/>
              </a:ext>
            </a:extLst>
          </p:cNvPr>
          <p:cNvSpPr txBox="1">
            <a:spLocks/>
          </p:cNvSpPr>
          <p:nvPr/>
        </p:nvSpPr>
        <p:spPr>
          <a:xfrm>
            <a:off x="436229" y="948299"/>
            <a:ext cx="3231938" cy="1827972"/>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142704" indent="-142704"/>
            <a:r>
              <a:rPr lang="en-US" sz="1400" dirty="0">
                <a:solidFill>
                  <a:schemeClr val="tx1"/>
                </a:solidFill>
              </a:rPr>
              <a:t>Online Store</a:t>
            </a:r>
          </a:p>
          <a:p>
            <a:pPr marL="142704" indent="-142704"/>
            <a:r>
              <a:rPr lang="en-US" sz="1400" dirty="0">
                <a:solidFill>
                  <a:schemeClr val="tx1"/>
                </a:solidFill>
              </a:rPr>
              <a:t>Documents, Software</a:t>
            </a:r>
          </a:p>
          <a:p>
            <a:pPr marL="142704" indent="-142704"/>
            <a:r>
              <a:rPr lang="en-US" sz="1400" dirty="0">
                <a:solidFill>
                  <a:schemeClr val="tx1"/>
                </a:solidFill>
              </a:rPr>
              <a:t>Sign Up for Notifications</a:t>
            </a:r>
          </a:p>
          <a:p>
            <a:endParaRPr lang="en-US" sz="1199" dirty="0"/>
          </a:p>
        </p:txBody>
      </p:sp>
      <p:sp>
        <p:nvSpPr>
          <p:cNvPr id="6" name="Text Placeholder 4">
            <a:extLst>
              <a:ext uri="{FF2B5EF4-FFF2-40B4-BE49-F238E27FC236}">
                <a16:creationId xmlns:a16="http://schemas.microsoft.com/office/drawing/2014/main" id="{4123ECD2-1443-82B0-6ACB-85B1F606EC9A}"/>
              </a:ext>
            </a:extLst>
          </p:cNvPr>
          <p:cNvSpPr>
            <a:spLocks noGrp="1"/>
          </p:cNvSpPr>
          <p:nvPr>
            <p:ph type="body" sz="quarter" idx="12"/>
          </p:nvPr>
        </p:nvSpPr>
        <p:spPr>
          <a:xfrm>
            <a:off x="9579899" y="1653971"/>
            <a:ext cx="2511493" cy="1946479"/>
          </a:xfrm>
        </p:spPr>
        <p:txBody>
          <a:bodyPr/>
          <a:lstStyle/>
          <a:p>
            <a:r>
              <a:rPr lang="en-US" dirty="0">
                <a:solidFill>
                  <a:schemeClr val="bg1"/>
                </a:solidFill>
                <a:hlinkClick r:id="rId5">
                  <a:extLst>
                    <a:ext uri="{A12FA001-AC4F-418D-AE19-62706E023703}">
                      <ahyp:hlinkClr xmlns:ahyp="http://schemas.microsoft.com/office/drawing/2018/hyperlinkcolor" val="tx"/>
                    </a:ext>
                  </a:extLst>
                </a:hlinkClick>
              </a:rPr>
              <a:t>GE Grid Solutions - Substation Automation Markham Technical Support Web Library | Powered by Box</a:t>
            </a:r>
            <a:endParaRPr lang="en-US" dirty="0">
              <a:solidFill>
                <a:schemeClr val="bg1"/>
              </a:solidFill>
            </a:endParaRPr>
          </a:p>
          <a:p>
            <a:r>
              <a:rPr lang="en-US" dirty="0">
                <a:solidFill>
                  <a:schemeClr val="bg1"/>
                </a:solidFill>
                <a:hlinkClick r:id="rId6">
                  <a:extLst>
                    <a:ext uri="{A12FA001-AC4F-418D-AE19-62706E023703}">
                      <ahyp:hlinkClr xmlns:ahyp="http://schemas.microsoft.com/office/drawing/2018/hyperlinkcolor" val="tx"/>
                    </a:ext>
                  </a:extLst>
                </a:hlinkClick>
              </a:rPr>
              <a:t>https://www.gegridsolutions.com/multilin/catalog/g500.htm</a:t>
            </a:r>
            <a:endParaRPr lang="en-US" dirty="0">
              <a:solidFill>
                <a:schemeClr val="bg1"/>
              </a:solidFill>
            </a:endParaRPr>
          </a:p>
          <a:p>
            <a:r>
              <a:rPr lang="en-US" dirty="0">
                <a:solidFill>
                  <a:schemeClr val="bg1"/>
                </a:solidFill>
                <a:hlinkClick r:id="rId7">
                  <a:extLst>
                    <a:ext uri="{A12FA001-AC4F-418D-AE19-62706E023703}">
                      <ahyp:hlinkClr xmlns:ahyp="http://schemas.microsoft.com/office/drawing/2018/hyperlinkcolor" val="tx"/>
                    </a:ext>
                  </a:extLst>
                </a:hlinkClick>
              </a:rPr>
              <a:t>https://store.gegridsolutions.com/ViewProduct.aspx?Model=G500</a:t>
            </a:r>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23474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3288936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pic>
        <p:nvPicPr>
          <p:cNvPr id="5" name="Picture 4">
            <a:extLst>
              <a:ext uri="{FF2B5EF4-FFF2-40B4-BE49-F238E27FC236}">
                <a16:creationId xmlns:a16="http://schemas.microsoft.com/office/drawing/2014/main" id="{C6EABA81-A389-F48F-826A-FC207BC0BC27}"/>
              </a:ext>
            </a:extLst>
          </p:cNvPr>
          <p:cNvPicPr>
            <a:picLocks noChangeAspect="1"/>
          </p:cNvPicPr>
          <p:nvPr/>
        </p:nvPicPr>
        <p:blipFill>
          <a:blip r:embed="rId3"/>
          <a:stretch>
            <a:fillRect/>
          </a:stretch>
        </p:blipFill>
        <p:spPr>
          <a:xfrm>
            <a:off x="0" y="4013"/>
            <a:ext cx="12192000" cy="6849973"/>
          </a:xfrm>
          <a:prstGeom prst="rect">
            <a:avLst/>
          </a:prstGeom>
        </p:spPr>
      </p:pic>
    </p:spTree>
    <p:extLst>
      <p:ext uri="{BB962C8B-B14F-4D97-AF65-F5344CB8AC3E}">
        <p14:creationId xmlns:p14="http://schemas.microsoft.com/office/powerpoint/2010/main" val="19911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50F4E-B3F7-9A88-EEF0-AB711B7D2235}"/>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96047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65C8406B-1625-284F-9D66-743B554F99B0}"/>
              </a:ext>
            </a:extLst>
          </p:cNvPr>
          <p:cNvCxnSpPr>
            <a:cxnSpLocks/>
          </p:cNvCxnSpPr>
          <p:nvPr/>
        </p:nvCxnSpPr>
        <p:spPr>
          <a:xfrm>
            <a:off x="557960" y="6320878"/>
            <a:ext cx="11083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C8418-4F07-6477-3ADF-7D8A21ADC55F}"/>
              </a:ext>
            </a:extLst>
          </p:cNvPr>
          <p:cNvSpPr txBox="1"/>
          <p:nvPr/>
        </p:nvSpPr>
        <p:spPr>
          <a:xfrm>
            <a:off x="4279663" y="390863"/>
            <a:ext cx="7553134" cy="553998"/>
          </a:xfrm>
          <a:prstGeom prst="rect">
            <a:avLst/>
          </a:prstGeom>
          <a:noFill/>
        </p:spPr>
        <p:txBody>
          <a:bodyPr wrap="square" lIns="0" tIns="0" rIns="0" bIns="0" rtlCol="0">
            <a:spAutoFit/>
          </a:bodyPr>
          <a:lstStyle/>
          <a:p>
            <a:pPr algn="r"/>
            <a:r>
              <a:rPr lang="en-US" spc="400" baseline="0" dirty="0">
                <a:latin typeface="Inter" panose="020B0502030000000004" pitchFamily="34" charset="0"/>
                <a:ea typeface="Inter" panose="020B0502030000000004" pitchFamily="34" charset="0"/>
                <a:cs typeface="Inter" panose="020B0502030000000004" pitchFamily="34" charset="0"/>
              </a:rPr>
              <a:t>Learning &amp; Development</a:t>
            </a:r>
          </a:p>
          <a:p>
            <a:pPr algn="r"/>
            <a:r>
              <a:rPr lang="en-US" spc="300" baseline="0" dirty="0">
                <a:solidFill>
                  <a:schemeClr val="tx2"/>
                </a:solidFill>
                <a:latin typeface="Inter" panose="020B0502030000000004" pitchFamily="34" charset="0"/>
                <a:ea typeface="Inter" panose="020B0502030000000004" pitchFamily="34" charset="0"/>
                <a:cs typeface="Inter" panose="020B0502030000000004" pitchFamily="34" charset="0"/>
              </a:rPr>
              <a:t>Objective</a:t>
            </a:r>
          </a:p>
        </p:txBody>
      </p:sp>
      <p:sp>
        <p:nvSpPr>
          <p:cNvPr id="22" name="TextBox 21">
            <a:extLst>
              <a:ext uri="{FF2B5EF4-FFF2-40B4-BE49-F238E27FC236}">
                <a16:creationId xmlns:a16="http://schemas.microsoft.com/office/drawing/2014/main" id="{BB950552-FDCE-B17B-1176-5C320ADB3445}"/>
              </a:ext>
            </a:extLst>
          </p:cNvPr>
          <p:cNvSpPr txBox="1"/>
          <p:nvPr/>
        </p:nvSpPr>
        <p:spPr>
          <a:xfrm>
            <a:off x="8826317" y="6586014"/>
            <a:ext cx="3040060" cy="215444"/>
          </a:xfrm>
          <a:prstGeom prst="rect">
            <a:avLst/>
          </a:prstGeom>
          <a:noFill/>
        </p:spPr>
        <p:txBody>
          <a:bodyPr wrap="square" rtlCol="0">
            <a:spAutoFit/>
          </a:bodyPr>
          <a:lstStyle/>
          <a:p>
            <a:pPr algn="r"/>
            <a:r>
              <a:rPr lang="en-US" sz="800" dirty="0">
                <a:solidFill>
                  <a:srgbClr val="CCCCCC"/>
                </a:solidFill>
                <a:latin typeface="Inter" panose="020B0502030000000004" pitchFamily="34" charset="0"/>
                <a:ea typeface="Inter" panose="020B0502030000000004" pitchFamily="34" charset="0"/>
                <a:cs typeface="Inter" panose="020B0502030000000004" pitchFamily="34" charset="0"/>
              </a:rPr>
              <a:t>SME Source Markham</a:t>
            </a:r>
            <a:endParaRPr lang="en-CA" sz="800" dirty="0">
              <a:solidFill>
                <a:srgbClr val="CCCCCC"/>
              </a:solidFill>
              <a:latin typeface="Inter" panose="020B0502030000000004" pitchFamily="34" charset="0"/>
              <a:ea typeface="Inter" panose="020B0502030000000004" pitchFamily="34" charset="0"/>
              <a:cs typeface="Inter" panose="020B0502030000000004" pitchFamily="34" charset="0"/>
            </a:endParaRPr>
          </a:p>
        </p:txBody>
      </p:sp>
      <p:pic>
        <p:nvPicPr>
          <p:cNvPr id="23" name="Picture 22">
            <a:extLst>
              <a:ext uri="{FF2B5EF4-FFF2-40B4-BE49-F238E27FC236}">
                <a16:creationId xmlns:a16="http://schemas.microsoft.com/office/drawing/2014/main" id="{2B6421EF-A5FD-A5C2-55A9-0337C83F9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554" y="6224349"/>
            <a:ext cx="747346" cy="306603"/>
          </a:xfrm>
          <a:prstGeom prst="rect">
            <a:avLst/>
          </a:prstGeom>
        </p:spPr>
      </p:pic>
      <p:cxnSp>
        <p:nvCxnSpPr>
          <p:cNvPr id="32" name="Straight Connector 31">
            <a:extLst>
              <a:ext uri="{FF2B5EF4-FFF2-40B4-BE49-F238E27FC236}">
                <a16:creationId xmlns:a16="http://schemas.microsoft.com/office/drawing/2014/main" id="{AE70C60B-2D0F-9A3E-E9C0-12FA568E3133}"/>
              </a:ext>
            </a:extLst>
          </p:cNvPr>
          <p:cNvCxnSpPr/>
          <p:nvPr/>
        </p:nvCxnSpPr>
        <p:spPr>
          <a:xfrm flipH="1">
            <a:off x="419100" y="6560133"/>
            <a:ext cx="11353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6C22556B-70D7-AFCB-A7EF-C103728F94F3}"/>
              </a:ext>
            </a:extLst>
          </p:cNvPr>
          <p:cNvSpPr txBox="1">
            <a:spLocks/>
          </p:cNvSpPr>
          <p:nvPr/>
        </p:nvSpPr>
        <p:spPr>
          <a:xfrm>
            <a:off x="348764" y="6347056"/>
            <a:ext cx="13082082" cy="49563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2000" kern="1200" baseline="0">
                <a:solidFill>
                  <a:srgbClr val="C8FF08"/>
                </a:solidFill>
                <a:latin typeface="Inter" panose="020B0502030000000004" pitchFamily="34" charset="0"/>
                <a:ea typeface="Inter" panose="020B0502030000000004" pitchFamily="34" charset="0"/>
                <a:cs typeface="Inter" panose="020B0502030000000004" pitchFamily="34" charset="0"/>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1000" dirty="0"/>
              <a:t>G500-1050 l G500 Hardware Rev A v1</a:t>
            </a:r>
          </a:p>
        </p:txBody>
      </p:sp>
      <p:sp>
        <p:nvSpPr>
          <p:cNvPr id="13" name="TextBox 12">
            <a:extLst>
              <a:ext uri="{FF2B5EF4-FFF2-40B4-BE49-F238E27FC236}">
                <a16:creationId xmlns:a16="http://schemas.microsoft.com/office/drawing/2014/main" id="{8979AA2F-F24F-0F7A-083A-3240FC39BDE2}"/>
              </a:ext>
            </a:extLst>
          </p:cNvPr>
          <p:cNvSpPr txBox="1"/>
          <p:nvPr/>
        </p:nvSpPr>
        <p:spPr>
          <a:xfrm>
            <a:off x="2278236" y="2687155"/>
            <a:ext cx="16136221" cy="1231106"/>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rPr>
              <a:t>At the completion of this module you will be able to identify and recite all concepts presented. </a:t>
            </a:r>
          </a:p>
          <a:p>
            <a:endParaRPr lang="en-US" sz="1400" dirty="0">
              <a:latin typeface="Inter" panose="020B0502030000000004" pitchFamily="34" charset="0"/>
              <a:ea typeface="Inter" panose="020B0502030000000004" pitchFamily="34" charset="0"/>
            </a:endParaRPr>
          </a:p>
          <a:p>
            <a:r>
              <a:rPr lang="en-US" sz="1400" dirty="0">
                <a:latin typeface="Inter" panose="020B0502030000000004" pitchFamily="34" charset="0"/>
                <a:ea typeface="Inter" panose="020B0502030000000004" pitchFamily="34" charset="0"/>
              </a:rPr>
              <a:t>If you are viewing this as part of a structured training program </a:t>
            </a:r>
            <a:r>
              <a:rPr lang="en-US" sz="1400" i="1" dirty="0">
                <a:latin typeface="Inter" panose="020B0502030000000004" pitchFamily="34" charset="0"/>
                <a:ea typeface="Inter" panose="020B0502030000000004" pitchFamily="34" charset="0"/>
              </a:rPr>
              <a:t>PLEASE</a:t>
            </a:r>
            <a:r>
              <a:rPr lang="en-US" sz="1400" dirty="0">
                <a:latin typeface="Inter" panose="020B0502030000000004" pitchFamily="34" charset="0"/>
                <a:ea typeface="Inter" panose="020B0502030000000004" pitchFamily="34" charset="0"/>
              </a:rPr>
              <a:t> complete the </a:t>
            </a:r>
            <a:br>
              <a:rPr lang="en-US" sz="1400" dirty="0">
                <a:latin typeface="Inter" panose="020B0502030000000004" pitchFamily="34" charset="0"/>
                <a:ea typeface="Inter" panose="020B0502030000000004" pitchFamily="34" charset="0"/>
              </a:rPr>
            </a:br>
            <a:r>
              <a:rPr lang="en-US" sz="1400" dirty="0">
                <a:latin typeface="Inter" panose="020B0502030000000004" pitchFamily="34" charset="0"/>
                <a:ea typeface="Inter" panose="020B0502030000000004" pitchFamily="34" charset="0"/>
              </a:rPr>
              <a:t>associated assessment test. You are required to score above 80%. </a:t>
            </a:r>
          </a:p>
          <a:p>
            <a:endParaRPr lang="en-US" sz="1800" dirty="0">
              <a:latin typeface="+mn-lt"/>
            </a:endParaRPr>
          </a:p>
        </p:txBody>
      </p:sp>
      <p:sp>
        <p:nvSpPr>
          <p:cNvPr id="14" name="TextBox 13">
            <a:extLst>
              <a:ext uri="{FF2B5EF4-FFF2-40B4-BE49-F238E27FC236}">
                <a16:creationId xmlns:a16="http://schemas.microsoft.com/office/drawing/2014/main" id="{CA2B5C67-B619-9779-A75F-17AE84EA19AB}"/>
              </a:ext>
            </a:extLst>
          </p:cNvPr>
          <p:cNvSpPr txBox="1"/>
          <p:nvPr/>
        </p:nvSpPr>
        <p:spPr>
          <a:xfrm>
            <a:off x="4643417" y="3651456"/>
            <a:ext cx="6681637" cy="984885"/>
          </a:xfrm>
          <a:prstGeom prst="rect">
            <a:avLst/>
          </a:prstGeom>
          <a:noFill/>
        </p:spPr>
        <p:txBody>
          <a:bodyPr wrap="non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lang="en-US" sz="4000" dirty="0">
                <a:solidFill>
                  <a:schemeClr val="bg1"/>
                </a:solidFill>
                <a:latin typeface="Inter" panose="020B0502030000000004" pitchFamily="34" charset="0"/>
                <a:ea typeface="Inter" panose="020B0502030000000004" pitchFamily="34" charset="0"/>
              </a:rPr>
              <a:t>Learning Module Objective</a:t>
            </a:r>
          </a:p>
          <a:p>
            <a:endParaRPr lang="en-US" sz="1800" dirty="0">
              <a:latin typeface="+mn-lt"/>
            </a:endParaRPr>
          </a:p>
        </p:txBody>
      </p:sp>
      <p:sp>
        <p:nvSpPr>
          <p:cNvPr id="15" name="TextBox 14">
            <a:extLst>
              <a:ext uri="{FF2B5EF4-FFF2-40B4-BE49-F238E27FC236}">
                <a16:creationId xmlns:a16="http://schemas.microsoft.com/office/drawing/2014/main" id="{E9AC2F41-F48F-D50A-160C-1AB3790928A1}"/>
              </a:ext>
            </a:extLst>
          </p:cNvPr>
          <p:cNvSpPr txBox="1"/>
          <p:nvPr/>
        </p:nvSpPr>
        <p:spPr>
          <a:xfrm>
            <a:off x="2359863" y="2233747"/>
            <a:ext cx="6089544" cy="395651"/>
          </a:xfrm>
          <a:prstGeom prst="rect">
            <a:avLst/>
          </a:prstGeom>
          <a:noFill/>
        </p:spPr>
        <p:txBody>
          <a:bodyPr wrap="square" lIns="0" tIns="0" rIns="0" bIns="0" rtlCol="0">
            <a:noAutofit/>
          </a:bodyPr>
          <a:lstStyle/>
          <a:p>
            <a:pPr algn="l">
              <a:spcAft>
                <a:spcPts val="600"/>
              </a:spcAft>
            </a:pPr>
            <a:r>
              <a:rPr lang="en-US" sz="2000" dirty="0"/>
              <a:t>Learning Module Objective</a:t>
            </a:r>
            <a:endParaRPr lang="en-CA" sz="2000" dirty="0"/>
          </a:p>
        </p:txBody>
      </p:sp>
    </p:spTree>
    <p:extLst>
      <p:ext uri="{BB962C8B-B14F-4D97-AF65-F5344CB8AC3E}">
        <p14:creationId xmlns:p14="http://schemas.microsoft.com/office/powerpoint/2010/main" val="1496221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8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E6D2BA1-D8E8-4014-AE04-2BC92D7E070D}"/>
              </a:ext>
            </a:extLst>
          </p:cNvPr>
          <p:cNvSpPr>
            <a:spLocks noGrp="1"/>
          </p:cNvSpPr>
          <p:nvPr>
            <p:ph type="body" sz="quarter" idx="10"/>
          </p:nvPr>
        </p:nvSpPr>
        <p:spPr>
          <a:xfrm>
            <a:off x="352425" y="517951"/>
            <a:ext cx="7335441" cy="394276"/>
          </a:xfrm>
        </p:spPr>
        <p:txBody>
          <a:bodyPr/>
          <a:lstStyle/>
          <a:p>
            <a:r>
              <a:rPr lang="en-US" sz="2197" b="1" dirty="0">
                <a:solidFill>
                  <a:schemeClr val="tx1"/>
                </a:solidFill>
                <a:latin typeface="+mn-lt"/>
              </a:rPr>
              <a:t>G500</a:t>
            </a:r>
          </a:p>
        </p:txBody>
      </p:sp>
      <p:sp>
        <p:nvSpPr>
          <p:cNvPr id="14" name="Text Placeholder 13">
            <a:extLst>
              <a:ext uri="{FF2B5EF4-FFF2-40B4-BE49-F238E27FC236}">
                <a16:creationId xmlns:a16="http://schemas.microsoft.com/office/drawing/2014/main" id="{127338EA-A045-4554-A0B5-103DB3550FF6}"/>
              </a:ext>
            </a:extLst>
          </p:cNvPr>
          <p:cNvSpPr>
            <a:spLocks noGrp="1"/>
          </p:cNvSpPr>
          <p:nvPr>
            <p:ph type="body" sz="quarter" idx="12"/>
          </p:nvPr>
        </p:nvSpPr>
        <p:spPr>
          <a:xfrm>
            <a:off x="9377492" y="226450"/>
            <a:ext cx="2511493" cy="3928693"/>
          </a:xfrm>
        </p:spPr>
        <p:txBody>
          <a:bodyPr/>
          <a:lstStyle/>
          <a:p>
            <a:pPr marL="342900" indent="-342900">
              <a:spcBef>
                <a:spcPts val="300"/>
              </a:spcBef>
              <a:buFont typeface="Arial" panose="020B0604020202020204" pitchFamily="34" charset="0"/>
              <a:buChar char="•"/>
            </a:pPr>
            <a:r>
              <a:rPr lang="en-US" sz="900" b="1" dirty="0">
                <a:solidFill>
                  <a:schemeClr val="bg1"/>
                </a:solidFill>
              </a:rPr>
              <a:t>Monitor</a:t>
            </a:r>
          </a:p>
          <a:p>
            <a:pPr marL="342900" indent="-342900">
              <a:spcBef>
                <a:spcPts val="300"/>
              </a:spcBef>
              <a:buFont typeface="Arial" panose="020B0604020202020204" pitchFamily="34" charset="0"/>
              <a:buChar char="•"/>
            </a:pPr>
            <a:r>
              <a:rPr lang="en-US" sz="900" b="1" dirty="0">
                <a:solidFill>
                  <a:schemeClr val="bg1"/>
                </a:solidFill>
              </a:rPr>
              <a:t>Control</a:t>
            </a:r>
          </a:p>
          <a:p>
            <a:pPr marL="342900" indent="-342900">
              <a:spcBef>
                <a:spcPts val="300"/>
              </a:spcBef>
              <a:buFont typeface="Arial" panose="020B0604020202020204" pitchFamily="34" charset="0"/>
              <a:buChar char="•"/>
            </a:pPr>
            <a:r>
              <a:rPr lang="en-US" sz="900" b="1" dirty="0">
                <a:solidFill>
                  <a:schemeClr val="bg1"/>
                </a:solidFill>
              </a:rPr>
              <a:t>Automation</a:t>
            </a:r>
          </a:p>
          <a:p>
            <a:pPr marL="342900" indent="-342900">
              <a:spcBef>
                <a:spcPts val="300"/>
              </a:spcBef>
              <a:buFont typeface="Arial" panose="020B0604020202020204" pitchFamily="34" charset="0"/>
              <a:buChar char="•"/>
            </a:pPr>
            <a:r>
              <a:rPr lang="en-US" sz="900" b="1" dirty="0">
                <a:solidFill>
                  <a:schemeClr val="bg1"/>
                </a:solidFill>
              </a:rPr>
              <a:t>Security</a:t>
            </a:r>
          </a:p>
          <a:p>
            <a:pPr marL="342900" indent="-342900">
              <a:lnSpc>
                <a:spcPct val="150000"/>
              </a:lnSpc>
              <a:spcBef>
                <a:spcPts val="300"/>
              </a:spcBef>
              <a:buFont typeface="Arial" panose="020B0604020202020204" pitchFamily="34" charset="0"/>
              <a:buChar char="•"/>
            </a:pPr>
            <a:r>
              <a:rPr lang="en-US" sz="900" b="1" dirty="0">
                <a:solidFill>
                  <a:schemeClr val="bg1"/>
                </a:solidFill>
              </a:rPr>
              <a:t>Data acquisition</a:t>
            </a:r>
          </a:p>
          <a:p>
            <a:pPr marL="342900" indent="-342900">
              <a:lnSpc>
                <a:spcPct val="150000"/>
              </a:lnSpc>
              <a:spcBef>
                <a:spcPts val="300"/>
              </a:spcBef>
              <a:buFont typeface="Arial" panose="020B0604020202020204" pitchFamily="34" charset="0"/>
              <a:buChar char="•"/>
            </a:pPr>
            <a:r>
              <a:rPr lang="en-US" sz="900" b="1" dirty="0">
                <a:solidFill>
                  <a:schemeClr val="bg1"/>
                </a:solidFill>
              </a:rPr>
              <a:t>Automatic control</a:t>
            </a:r>
          </a:p>
          <a:p>
            <a:pPr marL="342900" indent="-342900">
              <a:lnSpc>
                <a:spcPct val="150000"/>
              </a:lnSpc>
              <a:spcBef>
                <a:spcPts val="300"/>
              </a:spcBef>
              <a:buFont typeface="Arial" panose="020B0604020202020204" pitchFamily="34" charset="0"/>
              <a:buChar char="•"/>
            </a:pPr>
            <a:r>
              <a:rPr lang="en-US" sz="900" b="1" dirty="0">
                <a:solidFill>
                  <a:schemeClr val="bg1"/>
                </a:solidFill>
              </a:rPr>
              <a:t>Data collection from the field devices/sensors</a:t>
            </a:r>
          </a:p>
          <a:p>
            <a:pPr marL="342900" indent="-342900">
              <a:lnSpc>
                <a:spcPct val="150000"/>
              </a:lnSpc>
              <a:spcBef>
                <a:spcPts val="300"/>
              </a:spcBef>
              <a:buFont typeface="Arial" panose="020B0604020202020204" pitchFamily="34" charset="0"/>
              <a:buChar char="•"/>
            </a:pPr>
            <a:r>
              <a:rPr lang="en-US" sz="900" b="1" dirty="0">
                <a:solidFill>
                  <a:schemeClr val="bg1"/>
                </a:solidFill>
              </a:rPr>
              <a:t>Interconnection with the plant DCS</a:t>
            </a:r>
          </a:p>
          <a:p>
            <a:pPr marL="342900" indent="-342900">
              <a:lnSpc>
                <a:spcPct val="150000"/>
              </a:lnSpc>
              <a:spcBef>
                <a:spcPts val="300"/>
              </a:spcBef>
              <a:buFont typeface="Arial" panose="020B0604020202020204" pitchFamily="34" charset="0"/>
              <a:buChar char="•"/>
            </a:pPr>
            <a:r>
              <a:rPr lang="en-US" sz="900" b="1" dirty="0">
                <a:solidFill>
                  <a:schemeClr val="bg1"/>
                </a:solidFill>
              </a:rPr>
              <a:t>Local HMI</a:t>
            </a:r>
          </a:p>
          <a:p>
            <a:pPr marL="342900" indent="-342900">
              <a:lnSpc>
                <a:spcPct val="150000"/>
              </a:lnSpc>
              <a:spcBef>
                <a:spcPts val="300"/>
              </a:spcBef>
              <a:buFont typeface="Arial" panose="020B0604020202020204" pitchFamily="34" charset="0"/>
              <a:buChar char="•"/>
            </a:pPr>
            <a:r>
              <a:rPr lang="en-US" sz="900" b="1" dirty="0">
                <a:solidFill>
                  <a:schemeClr val="bg1"/>
                </a:solidFill>
              </a:rPr>
              <a:t>Substation automation</a:t>
            </a:r>
          </a:p>
          <a:p>
            <a:pPr marL="342900" indent="-342900">
              <a:lnSpc>
                <a:spcPct val="150000"/>
              </a:lnSpc>
              <a:spcBef>
                <a:spcPts val="300"/>
              </a:spcBef>
              <a:buFont typeface="Arial" panose="020B0604020202020204" pitchFamily="34" charset="0"/>
              <a:buChar char="•"/>
            </a:pPr>
            <a:r>
              <a:rPr lang="en-US" sz="900" b="1" dirty="0">
                <a:solidFill>
                  <a:schemeClr val="bg1"/>
                </a:solidFill>
              </a:rPr>
              <a:t>Energy Management System</a:t>
            </a:r>
          </a:p>
          <a:p>
            <a:endParaRPr lang="en-US" sz="900" dirty="0">
              <a:solidFill>
                <a:schemeClr val="bg1"/>
              </a:solidFill>
            </a:endParaRPr>
          </a:p>
        </p:txBody>
      </p:sp>
      <p:sp>
        <p:nvSpPr>
          <p:cNvPr id="2" name="TextBox 1">
            <a:extLst>
              <a:ext uri="{FF2B5EF4-FFF2-40B4-BE49-F238E27FC236}">
                <a16:creationId xmlns:a16="http://schemas.microsoft.com/office/drawing/2014/main" id="{E537EF5C-69C7-465F-BF85-FD315295836E}"/>
              </a:ext>
            </a:extLst>
          </p:cNvPr>
          <p:cNvSpPr txBox="1"/>
          <p:nvPr/>
        </p:nvSpPr>
        <p:spPr>
          <a:xfrm>
            <a:off x="85075" y="4420964"/>
            <a:ext cx="9230354" cy="1352422"/>
          </a:xfrm>
          <a:prstGeom prst="rect">
            <a:avLst/>
          </a:prstGeom>
          <a:noFill/>
        </p:spPr>
        <p:txBody>
          <a:bodyPr wrap="square" lIns="0" tIns="0" rIns="0" bIns="0" rtlCol="0">
            <a:spAutoFit/>
          </a:bodyPr>
          <a:lstStyle/>
          <a:p>
            <a:pPr algn="ctr"/>
            <a:r>
              <a:rPr lang="en-US" sz="2197" dirty="0"/>
              <a:t>The Multi-function Controller Platform (MCP) G500 data concentrator hardware incorporates cutting edge gateway technology with a state-of-the-art communications architecture to facilitate the smoothest combination of control, communication and monitoring in industry.</a:t>
            </a:r>
          </a:p>
        </p:txBody>
      </p:sp>
      <p:pic>
        <p:nvPicPr>
          <p:cNvPr id="10" name="Picture 9">
            <a:extLst>
              <a:ext uri="{FF2B5EF4-FFF2-40B4-BE49-F238E27FC236}">
                <a16:creationId xmlns:a16="http://schemas.microsoft.com/office/drawing/2014/main" id="{03CD6355-AEBA-4E74-9A60-E77E9834D0FF}"/>
              </a:ext>
            </a:extLst>
          </p:cNvPr>
          <p:cNvPicPr>
            <a:picLocks noChangeAspect="1"/>
          </p:cNvPicPr>
          <p:nvPr/>
        </p:nvPicPr>
        <p:blipFill>
          <a:blip r:embed="rId3"/>
          <a:stretch>
            <a:fillRect/>
          </a:stretch>
        </p:blipFill>
        <p:spPr>
          <a:xfrm>
            <a:off x="153247" y="1085855"/>
            <a:ext cx="973216" cy="841427"/>
          </a:xfrm>
          <a:prstGeom prst="rect">
            <a:avLst/>
          </a:prstGeom>
        </p:spPr>
      </p:pic>
      <p:sp>
        <p:nvSpPr>
          <p:cNvPr id="13" name="Rectangle 12">
            <a:extLst>
              <a:ext uri="{FF2B5EF4-FFF2-40B4-BE49-F238E27FC236}">
                <a16:creationId xmlns:a16="http://schemas.microsoft.com/office/drawing/2014/main" id="{1A57D2E7-04EA-48AC-B781-3FB93FFE0830}"/>
              </a:ext>
            </a:extLst>
          </p:cNvPr>
          <p:cNvSpPr>
            <a:spLocks noChangeArrowheads="1"/>
          </p:cNvSpPr>
          <p:nvPr/>
        </p:nvSpPr>
        <p:spPr bwMode="auto">
          <a:xfrm>
            <a:off x="1188038" y="1085855"/>
            <a:ext cx="1035713"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Advanced Gateway</a:t>
            </a:r>
          </a:p>
          <a:p>
            <a:pPr defTabSz="256866" eaLnBrk="1" fontAlgn="auto" hangingPunct="1">
              <a:spcBef>
                <a:spcPts val="0"/>
              </a:spcBef>
              <a:spcAft>
                <a:spcPts val="0"/>
              </a:spcAft>
            </a:pPr>
            <a:r>
              <a:rPr lang="en-US" sz="799" kern="0" dirty="0">
                <a:latin typeface="+mn-lt"/>
              </a:rPr>
              <a:t>Data collection from substation IEDs,  for control &amp; secure monitoring </a:t>
            </a:r>
          </a:p>
        </p:txBody>
      </p:sp>
      <p:pic>
        <p:nvPicPr>
          <p:cNvPr id="15" name="Picture 14">
            <a:extLst>
              <a:ext uri="{FF2B5EF4-FFF2-40B4-BE49-F238E27FC236}">
                <a16:creationId xmlns:a16="http://schemas.microsoft.com/office/drawing/2014/main" id="{46140751-9C38-4D14-840C-2481DD251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15" y="2044132"/>
            <a:ext cx="885023" cy="84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 name="Rectangle 15">
            <a:extLst>
              <a:ext uri="{FF2B5EF4-FFF2-40B4-BE49-F238E27FC236}">
                <a16:creationId xmlns:a16="http://schemas.microsoft.com/office/drawing/2014/main" id="{3D9921F4-698A-40DB-BC24-8A024FD6247B}"/>
              </a:ext>
            </a:extLst>
          </p:cNvPr>
          <p:cNvSpPr>
            <a:spLocks noChangeArrowheads="1"/>
          </p:cNvSpPr>
          <p:nvPr/>
        </p:nvSpPr>
        <p:spPr bwMode="auto">
          <a:xfrm>
            <a:off x="1188038" y="2151167"/>
            <a:ext cx="1046360"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Advanced Automation</a:t>
            </a:r>
          </a:p>
          <a:p>
            <a:pPr defTabSz="256866" eaLnBrk="1" fontAlgn="auto" hangingPunct="1">
              <a:spcBef>
                <a:spcPts val="0"/>
              </a:spcBef>
              <a:spcAft>
                <a:spcPts val="0"/>
              </a:spcAft>
            </a:pPr>
            <a:r>
              <a:rPr lang="en-US" sz="799" b="1" kern="0" dirty="0">
                <a:latin typeface="+mn-lt"/>
              </a:rPr>
              <a:t>Automate substation procedures using IEC 61131 compliant tools</a:t>
            </a:r>
          </a:p>
        </p:txBody>
      </p:sp>
      <p:pic>
        <p:nvPicPr>
          <p:cNvPr id="17" name="Picture 16">
            <a:extLst>
              <a:ext uri="{FF2B5EF4-FFF2-40B4-BE49-F238E27FC236}">
                <a16:creationId xmlns:a16="http://schemas.microsoft.com/office/drawing/2014/main" id="{7553E715-0C8F-40FB-9860-768C6D842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36" y="3170991"/>
            <a:ext cx="975294" cy="9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8" name="Rectangle 17">
            <a:extLst>
              <a:ext uri="{FF2B5EF4-FFF2-40B4-BE49-F238E27FC236}">
                <a16:creationId xmlns:a16="http://schemas.microsoft.com/office/drawing/2014/main" id="{D0AEC4C8-8E0D-4CD3-8B41-CAC0EA1000C5}"/>
              </a:ext>
            </a:extLst>
          </p:cNvPr>
          <p:cNvSpPr>
            <a:spLocks noChangeArrowheads="1"/>
          </p:cNvSpPr>
          <p:nvPr/>
        </p:nvSpPr>
        <p:spPr bwMode="auto">
          <a:xfrm>
            <a:off x="1188038" y="3216479"/>
            <a:ext cx="1035713" cy="107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Fault Recording &amp; Data Logging , File Retrieval</a:t>
            </a:r>
          </a:p>
          <a:p>
            <a:pPr defTabSz="256866" eaLnBrk="1" fontAlgn="auto" hangingPunct="1">
              <a:spcBef>
                <a:spcPts val="0"/>
              </a:spcBef>
              <a:spcAft>
                <a:spcPts val="0"/>
              </a:spcAft>
            </a:pPr>
            <a:r>
              <a:rPr lang="en-US" sz="799" kern="0" dirty="0">
                <a:latin typeface="+mn-lt"/>
              </a:rPr>
              <a:t>Extract valuable data such as digital fault records and event files </a:t>
            </a:r>
          </a:p>
        </p:txBody>
      </p:sp>
      <p:sp>
        <p:nvSpPr>
          <p:cNvPr id="19" name="Rectangle 18">
            <a:extLst>
              <a:ext uri="{FF2B5EF4-FFF2-40B4-BE49-F238E27FC236}">
                <a16:creationId xmlns:a16="http://schemas.microsoft.com/office/drawing/2014/main" id="{5EB9F8C4-D63E-488A-962D-90302EAA3F05}"/>
              </a:ext>
            </a:extLst>
          </p:cNvPr>
          <p:cNvSpPr>
            <a:spLocks noChangeArrowheads="1"/>
          </p:cNvSpPr>
          <p:nvPr/>
        </p:nvSpPr>
        <p:spPr bwMode="auto">
          <a:xfrm>
            <a:off x="8049040" y="1024378"/>
            <a:ext cx="952023" cy="8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Embedded HMI </a:t>
            </a:r>
          </a:p>
          <a:p>
            <a:pPr defTabSz="256866" eaLnBrk="1" fontAlgn="auto" hangingPunct="1">
              <a:spcBef>
                <a:spcPts val="0"/>
              </a:spcBef>
              <a:spcAft>
                <a:spcPts val="0"/>
              </a:spcAft>
            </a:pPr>
            <a:r>
              <a:rPr lang="en-US" sz="799" kern="0" dirty="0">
                <a:latin typeface="+mn-lt"/>
              </a:rPr>
              <a:t>Customizable local or remote HMI with multiple windows</a:t>
            </a:r>
          </a:p>
        </p:txBody>
      </p:sp>
      <p:pic>
        <p:nvPicPr>
          <p:cNvPr id="20" name="Picture 19">
            <a:extLst>
              <a:ext uri="{FF2B5EF4-FFF2-40B4-BE49-F238E27FC236}">
                <a16:creationId xmlns:a16="http://schemas.microsoft.com/office/drawing/2014/main" id="{82F04406-2400-4995-ABB5-81C1806AA188}"/>
              </a:ext>
            </a:extLst>
          </p:cNvPr>
          <p:cNvPicPr>
            <a:picLocks noChangeAspect="1"/>
          </p:cNvPicPr>
          <p:nvPr/>
        </p:nvPicPr>
        <p:blipFill>
          <a:blip r:embed="rId6"/>
          <a:stretch>
            <a:fillRect/>
          </a:stretch>
        </p:blipFill>
        <p:spPr>
          <a:xfrm>
            <a:off x="7148821" y="1197660"/>
            <a:ext cx="821987" cy="549097"/>
          </a:xfrm>
          <a:prstGeom prst="rect">
            <a:avLst/>
          </a:prstGeom>
        </p:spPr>
      </p:pic>
      <p:sp>
        <p:nvSpPr>
          <p:cNvPr id="21" name="Rectangle 20">
            <a:extLst>
              <a:ext uri="{FF2B5EF4-FFF2-40B4-BE49-F238E27FC236}">
                <a16:creationId xmlns:a16="http://schemas.microsoft.com/office/drawing/2014/main" id="{79E1166A-C690-4540-BC46-342D8F8F2B23}"/>
              </a:ext>
            </a:extLst>
          </p:cNvPr>
          <p:cNvSpPr>
            <a:spLocks noChangeArrowheads="1"/>
          </p:cNvSpPr>
          <p:nvPr/>
        </p:nvSpPr>
        <p:spPr bwMode="auto">
          <a:xfrm>
            <a:off x="8049040" y="2068512"/>
            <a:ext cx="952023"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Secure Remote Access </a:t>
            </a:r>
          </a:p>
          <a:p>
            <a:pPr defTabSz="256866" eaLnBrk="1" fontAlgn="auto" hangingPunct="1">
              <a:spcBef>
                <a:spcPts val="0"/>
              </a:spcBef>
              <a:spcAft>
                <a:spcPts val="0"/>
              </a:spcAft>
            </a:pPr>
            <a:r>
              <a:rPr lang="en-US" sz="799" kern="0" dirty="0">
                <a:latin typeface="+mn-lt"/>
              </a:rPr>
              <a:t>Securely access substation device locally and remotely </a:t>
            </a:r>
          </a:p>
        </p:txBody>
      </p:sp>
      <p:pic>
        <p:nvPicPr>
          <p:cNvPr id="22" name="Picture 21">
            <a:extLst>
              <a:ext uri="{FF2B5EF4-FFF2-40B4-BE49-F238E27FC236}">
                <a16:creationId xmlns:a16="http://schemas.microsoft.com/office/drawing/2014/main" id="{67D8B5C4-DD78-401C-93C7-7659FE7228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818" y="2128526"/>
            <a:ext cx="813990" cy="7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3" name="Picture 22" descr="feature_iec-61850-support">
            <a:extLst>
              <a:ext uri="{FF2B5EF4-FFF2-40B4-BE49-F238E27FC236}">
                <a16:creationId xmlns:a16="http://schemas.microsoft.com/office/drawing/2014/main" id="{61570BAE-92BF-4CA7-87FB-76B2CF58BA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7014" y="3375034"/>
            <a:ext cx="693794" cy="73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65AD8AB2-7FE9-4BED-8710-B2DCC9F56570}"/>
              </a:ext>
            </a:extLst>
          </p:cNvPr>
          <p:cNvSpPr>
            <a:spLocks noChangeArrowheads="1"/>
          </p:cNvSpPr>
          <p:nvPr/>
        </p:nvSpPr>
        <p:spPr bwMode="auto">
          <a:xfrm>
            <a:off x="8049040" y="3235628"/>
            <a:ext cx="1124985" cy="8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latin typeface="+mn-lt"/>
              </a:rPr>
              <a:t>IEC 61850</a:t>
            </a:r>
          </a:p>
          <a:p>
            <a:pPr defTabSz="256866" eaLnBrk="1" fontAlgn="auto" hangingPunct="1">
              <a:spcBef>
                <a:spcPts val="0"/>
              </a:spcBef>
              <a:spcAft>
                <a:spcPts val="0"/>
              </a:spcAft>
            </a:pPr>
            <a:r>
              <a:rPr lang="en-US" sz="799" b="1" kern="0" dirty="0">
                <a:latin typeface="+mn-lt"/>
              </a:rPr>
              <a:t>Support for IEC 61850  Edition 2 (Client) </a:t>
            </a:r>
            <a:r>
              <a:rPr lang="en-US" sz="799" kern="0" dirty="0">
                <a:latin typeface="+mn-lt"/>
              </a:rPr>
              <a:t>with simplified configuration </a:t>
            </a:r>
          </a:p>
        </p:txBody>
      </p:sp>
      <p:sp>
        <p:nvSpPr>
          <p:cNvPr id="5" name="Content Placeholder 3">
            <a:extLst>
              <a:ext uri="{FF2B5EF4-FFF2-40B4-BE49-F238E27FC236}">
                <a16:creationId xmlns:a16="http://schemas.microsoft.com/office/drawing/2014/main" id="{46ECFC65-516F-3316-0068-8AB62EA919C1}"/>
              </a:ext>
            </a:extLst>
          </p:cNvPr>
          <p:cNvSpPr>
            <a:spLocks noGrp="1"/>
          </p:cNvSpPr>
          <p:nvPr>
            <p:ph sz="quarter" idx="15"/>
          </p:nvPr>
        </p:nvSpPr>
        <p:spPr>
          <a:xfrm>
            <a:off x="306586" y="6582735"/>
            <a:ext cx="3713559" cy="224750"/>
          </a:xfrm>
        </p:spPr>
        <p:txBody>
          <a:bodyPr/>
          <a:lstStyle/>
          <a:p>
            <a:r>
              <a:rPr lang="en-US" dirty="0"/>
              <a:t>1050 – G500 Hardware</a:t>
            </a:r>
          </a:p>
        </p:txBody>
      </p:sp>
      <p:pic>
        <p:nvPicPr>
          <p:cNvPr id="3" name="Picture 2" descr="image">
            <a:extLst>
              <a:ext uri="{FF2B5EF4-FFF2-40B4-BE49-F238E27FC236}">
                <a16:creationId xmlns:a16="http://schemas.microsoft.com/office/drawing/2014/main" id="{A5FEE94E-DDDD-5A65-60DF-A43C6C419DE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35" b="89935" l="2739" r="96795">
                        <a14:foregroundMark x1="27681" y1="20261" x2="11305" y2="26144"/>
                        <a14:foregroundMark x1="11305" y1="26144" x2="7051" y2="51895"/>
                        <a14:foregroundMark x1="31818" y1="20261" x2="5536" y2="20654"/>
                        <a14:foregroundMark x1="5536" y1="20654" x2="2797" y2="40784"/>
                        <a14:foregroundMark x1="2797" y1="40784" x2="3380" y2="53856"/>
                        <a14:foregroundMark x1="41200" y1="19739" x2="41667" y2="28889"/>
                        <a14:foregroundMark x1="41667" y1="28889" x2="41725" y2="29150"/>
                        <a14:foregroundMark x1="46387" y1="20523" x2="46205" y2="27377"/>
                        <a14:foregroundMark x1="50991" y1="19739" x2="50991" y2="31111"/>
                        <a14:foregroundMark x1="55485" y1="18573" x2="55400" y2="19911"/>
                        <a14:foregroundMark x1="66550" y1="17778" x2="66783" y2="27451"/>
                        <a14:foregroundMark x1="96795" y1="19869" x2="92191" y2="52810"/>
                        <a14:foregroundMark x1="37179" y1="17386" x2="37354" y2="23922"/>
                        <a14:foregroundMark x1="41492" y1="17386" x2="41667" y2="18954"/>
                        <a14:foregroundMark x1="46154" y1="17908" x2="46154" y2="19477"/>
                        <a14:foregroundMark x1="60373" y1="20392" x2="60082" y2="22876"/>
                        <a14:foregroundMark x1="60315" y1="16863" x2="60023" y2="17908"/>
                        <a14:foregroundMark x1="50816" y1="16601" x2="50816" y2="20784"/>
                        <a14:foregroundMark x1="55711" y1="21438" x2="55682" y2="22124"/>
                        <a14:foregroundMark x1="55337" y1="33658" x2="55478" y2="36340"/>
                        <a14:foregroundMark x1="55012" y1="27451" x2="55201" y2="31053"/>
                        <a14:foregroundMark x1="51340" y1="15817" x2="50641" y2="16078"/>
                        <a14:foregroundMark x1="46678" y1="16078" x2="45979" y2="16209"/>
                        <a14:foregroundMark x1="42016" y1="16209" x2="41492" y2="16209"/>
                        <a14:foregroundMark x1="37471" y1="15948" x2="36830" y2="15948"/>
                        <a14:foregroundMark x1="55886" y1="16340" x2="55245" y2="16340"/>
                        <a14:foregroundMark x1="55868" y1="18634" x2="55886" y2="19477"/>
                        <a14:foregroundMark x1="55828" y1="19216" x2="55886" y2="20654"/>
                        <a14:foregroundMark x1="55653" y1="20392" x2="55653" y2="20392"/>
                        <a14:foregroundMark x1="55594" y1="21961" x2="55590" y2="22614"/>
                        <a14:foregroundMark x1="55828" y1="16863" x2="55828" y2="18301"/>
                        <a14:foregroundMark x1="55456" y1="31373" x2="55478" y2="33072"/>
                        <a14:foregroundMark x1="55361" y1="24183" x2="55373" y2="25098"/>
                        <a14:foregroundMark x1="55711" y1="17124" x2="55711" y2="17908"/>
                        <a14:foregroundMark x1="55536" y1="21569" x2="55478" y2="22484"/>
                        <a14:foregroundMark x1="55361" y1="25359" x2="55361" y2="26013"/>
                        <a14:backgroundMark x1="52972" y1="20784" x2="52389" y2="32680"/>
                        <a14:backgroundMark x1="52389" y1="32680" x2="52448" y2="33203"/>
                        <a14:backgroundMark x1="45221" y1="21830" x2="45221" y2="26013"/>
                        <a14:backgroundMark x1="45338" y1="27451" x2="45455" y2="34379"/>
                        <a14:backgroundMark x1="56318" y1="33017" x2="56352" y2="36110"/>
                        <a14:backgroundMark x1="56185" y1="20593" x2="56195" y2="21541"/>
                        <a14:backgroundMark x1="56235" y1="22614" x2="56235" y2="24126"/>
                        <a14:backgroundMark x1="56235" y1="25098" x2="56235" y2="31373"/>
                      </a14:backgroundRemoval>
                    </a14:imgEffect>
                  </a14:imgLayer>
                </a14:imgProps>
              </a:ext>
              <a:ext uri="{28A0092B-C50C-407E-A947-70E740481C1C}">
                <a14:useLocalDpi xmlns:a14="http://schemas.microsoft.com/office/drawing/2010/main" val="0"/>
              </a:ext>
            </a:extLst>
          </a:blip>
          <a:srcRect t="13298" b="37335"/>
          <a:stretch/>
        </p:blipFill>
        <p:spPr bwMode="auto">
          <a:xfrm>
            <a:off x="2352153" y="1925503"/>
            <a:ext cx="4696198" cy="1033617"/>
          </a:xfrm>
          <a:prstGeom prst="rect">
            <a:avLst/>
          </a:prstGeom>
          <a:noFill/>
          <a:effectLst>
            <a:reflection blurRad="38100" stA="51000" endPos="78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0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5026875-0BE0-4384-AA27-B9C99821FFE4}"/>
              </a:ext>
            </a:extLst>
          </p:cNvPr>
          <p:cNvSpPr>
            <a:spLocks noGrp="1"/>
          </p:cNvSpPr>
          <p:nvPr>
            <p:ph type="body" sz="quarter" idx="10"/>
          </p:nvPr>
        </p:nvSpPr>
        <p:spPr/>
        <p:txBody>
          <a:bodyPr/>
          <a:lstStyle/>
          <a:p>
            <a:r>
              <a:rPr lang="en-US" b="1" dirty="0">
                <a:solidFill>
                  <a:schemeClr val="tx1"/>
                </a:solidFill>
              </a:rPr>
              <a:t>Physical Views</a:t>
            </a:r>
          </a:p>
        </p:txBody>
      </p:sp>
      <p:sp>
        <p:nvSpPr>
          <p:cNvPr id="9" name="Text Placeholder 8">
            <a:extLst>
              <a:ext uri="{FF2B5EF4-FFF2-40B4-BE49-F238E27FC236}">
                <a16:creationId xmlns:a16="http://schemas.microsoft.com/office/drawing/2014/main" id="{D5B6491B-649A-47A8-83CD-A0EC976F674C}"/>
              </a:ext>
            </a:extLst>
          </p:cNvPr>
          <p:cNvSpPr>
            <a:spLocks noGrp="1"/>
          </p:cNvSpPr>
          <p:nvPr>
            <p:ph type="body" sz="quarter" idx="11"/>
          </p:nvPr>
        </p:nvSpPr>
        <p:spPr/>
        <p:txBody>
          <a:bodyPr/>
          <a:lstStyle/>
          <a:p>
            <a:r>
              <a:rPr lang="en-US" dirty="0">
                <a:solidFill>
                  <a:schemeClr val="bg1"/>
                </a:solidFill>
              </a:rPr>
              <a:t>Front view</a:t>
            </a:r>
          </a:p>
          <a:p>
            <a:r>
              <a:rPr lang="en-US" dirty="0">
                <a:solidFill>
                  <a:schemeClr val="bg1"/>
                </a:solidFill>
              </a:rPr>
              <a:t>Back View</a:t>
            </a:r>
          </a:p>
          <a:p>
            <a:r>
              <a:rPr lang="en-US" dirty="0">
                <a:solidFill>
                  <a:schemeClr val="bg1"/>
                </a:solidFill>
              </a:rPr>
              <a:t>Top view</a:t>
            </a:r>
          </a:p>
          <a:p>
            <a:r>
              <a:rPr lang="en-US" dirty="0">
                <a:solidFill>
                  <a:schemeClr val="bg1"/>
                </a:solidFill>
              </a:rPr>
              <a:t>Side view</a:t>
            </a:r>
          </a:p>
          <a:p>
            <a:endParaRPr lang="en-US" dirty="0"/>
          </a:p>
        </p:txBody>
      </p:sp>
      <p:sp>
        <p:nvSpPr>
          <p:cNvPr id="8" name="Content Placeholder 3">
            <a:extLst>
              <a:ext uri="{FF2B5EF4-FFF2-40B4-BE49-F238E27FC236}">
                <a16:creationId xmlns:a16="http://schemas.microsoft.com/office/drawing/2014/main" id="{A936C622-4F5E-7536-6FB2-A95AEE1A587D}"/>
              </a:ext>
            </a:extLst>
          </p:cNvPr>
          <p:cNvSpPr>
            <a:spLocks noGrp="1"/>
          </p:cNvSpPr>
          <p:nvPr>
            <p:ph sz="quarter" idx="15"/>
          </p:nvPr>
        </p:nvSpPr>
        <p:spPr/>
        <p:txBody>
          <a:bodyPr/>
          <a:lstStyle/>
          <a:p>
            <a:r>
              <a:rPr lang="en-US" dirty="0"/>
              <a:t>1050 – G500 Hardware</a:t>
            </a:r>
          </a:p>
        </p:txBody>
      </p:sp>
      <p:sp>
        <p:nvSpPr>
          <p:cNvPr id="13" name="Text Placeholder 12">
            <a:extLst>
              <a:ext uri="{FF2B5EF4-FFF2-40B4-BE49-F238E27FC236}">
                <a16:creationId xmlns:a16="http://schemas.microsoft.com/office/drawing/2014/main" id="{1DFA8E0E-3EFF-4527-DE07-85C45434B0B5}"/>
              </a:ext>
            </a:extLst>
          </p:cNvPr>
          <p:cNvSpPr>
            <a:spLocks noGrp="1"/>
          </p:cNvSpPr>
          <p:nvPr>
            <p:ph type="body" sz="quarter" idx="16"/>
          </p:nvPr>
        </p:nvSpPr>
        <p:spPr/>
        <p:txBody>
          <a:bodyPr/>
          <a:lstStyle/>
          <a:p>
            <a:endParaRPr lang="en-CA"/>
          </a:p>
        </p:txBody>
      </p:sp>
      <p:pic>
        <p:nvPicPr>
          <p:cNvPr id="12" name="Picture 11">
            <a:extLst>
              <a:ext uri="{FF2B5EF4-FFF2-40B4-BE49-F238E27FC236}">
                <a16:creationId xmlns:a16="http://schemas.microsoft.com/office/drawing/2014/main" id="{85A05187-6985-44C8-B5FD-8A0645DB4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63" y="3004315"/>
            <a:ext cx="3406422" cy="2481055"/>
          </a:xfrm>
          <a:prstGeom prst="rect">
            <a:avLst/>
          </a:prstGeom>
        </p:spPr>
      </p:pic>
      <p:pic>
        <p:nvPicPr>
          <p:cNvPr id="14" name="Picture 13">
            <a:extLst>
              <a:ext uri="{FF2B5EF4-FFF2-40B4-BE49-F238E27FC236}">
                <a16:creationId xmlns:a16="http://schemas.microsoft.com/office/drawing/2014/main" id="{D3FDE650-1F51-48E1-A4D3-BF8D01469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53287" y="1770871"/>
            <a:ext cx="2922471" cy="955892"/>
          </a:xfrm>
          <a:prstGeom prst="rect">
            <a:avLst/>
          </a:prstGeom>
        </p:spPr>
      </p:pic>
      <p:pic>
        <p:nvPicPr>
          <p:cNvPr id="20" name="Picture 19">
            <a:extLst>
              <a:ext uri="{FF2B5EF4-FFF2-40B4-BE49-F238E27FC236}">
                <a16:creationId xmlns:a16="http://schemas.microsoft.com/office/drawing/2014/main" id="{4CDDB9A9-DF25-4A58-A955-5C6E1F978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539" y="3584601"/>
            <a:ext cx="4669111" cy="1320483"/>
          </a:xfrm>
          <a:prstGeom prst="rect">
            <a:avLst/>
          </a:prstGeom>
        </p:spPr>
      </p:pic>
      <p:sp>
        <p:nvSpPr>
          <p:cNvPr id="21" name="TextBox 20">
            <a:extLst>
              <a:ext uri="{FF2B5EF4-FFF2-40B4-BE49-F238E27FC236}">
                <a16:creationId xmlns:a16="http://schemas.microsoft.com/office/drawing/2014/main" id="{3726CBC0-AA78-4A21-A875-3416E527E7A5}"/>
              </a:ext>
            </a:extLst>
          </p:cNvPr>
          <p:cNvSpPr txBox="1"/>
          <p:nvPr/>
        </p:nvSpPr>
        <p:spPr>
          <a:xfrm>
            <a:off x="1558927" y="5598041"/>
            <a:ext cx="1250342" cy="338106"/>
          </a:xfrm>
          <a:prstGeom prst="rect">
            <a:avLst/>
          </a:prstGeom>
          <a:noFill/>
        </p:spPr>
        <p:txBody>
          <a:bodyPr wrap="none" lIns="0" tIns="0" rIns="0" bIns="0" rtlCol="0">
            <a:spAutoFit/>
          </a:bodyPr>
          <a:lstStyle/>
          <a:p>
            <a:r>
              <a:rPr lang="en-US" sz="2197" dirty="0"/>
              <a:t>Top View</a:t>
            </a:r>
          </a:p>
        </p:txBody>
      </p:sp>
      <p:sp>
        <p:nvSpPr>
          <p:cNvPr id="23" name="TextBox 22">
            <a:extLst>
              <a:ext uri="{FF2B5EF4-FFF2-40B4-BE49-F238E27FC236}">
                <a16:creationId xmlns:a16="http://schemas.microsoft.com/office/drawing/2014/main" id="{3E6F32E1-D1FD-46CB-8973-B6F24BBF5C6B}"/>
              </a:ext>
            </a:extLst>
          </p:cNvPr>
          <p:cNvSpPr txBox="1"/>
          <p:nvPr/>
        </p:nvSpPr>
        <p:spPr>
          <a:xfrm>
            <a:off x="1750991" y="1209109"/>
            <a:ext cx="1434688" cy="338106"/>
          </a:xfrm>
          <a:prstGeom prst="rect">
            <a:avLst/>
          </a:prstGeom>
          <a:noFill/>
        </p:spPr>
        <p:txBody>
          <a:bodyPr wrap="none" lIns="0" tIns="0" rIns="0" bIns="0" rtlCol="0">
            <a:spAutoFit/>
          </a:bodyPr>
          <a:lstStyle/>
          <a:p>
            <a:r>
              <a:rPr lang="en-US" sz="2197" dirty="0"/>
              <a:t>Front View</a:t>
            </a:r>
          </a:p>
        </p:txBody>
      </p:sp>
      <p:sp>
        <p:nvSpPr>
          <p:cNvPr id="24" name="TextBox 23">
            <a:extLst>
              <a:ext uri="{FF2B5EF4-FFF2-40B4-BE49-F238E27FC236}">
                <a16:creationId xmlns:a16="http://schemas.microsoft.com/office/drawing/2014/main" id="{F6230650-799C-4EA1-8DA8-D4CDE21093DB}"/>
              </a:ext>
            </a:extLst>
          </p:cNvPr>
          <p:cNvSpPr txBox="1"/>
          <p:nvPr/>
        </p:nvSpPr>
        <p:spPr>
          <a:xfrm>
            <a:off x="6483913" y="1209109"/>
            <a:ext cx="1314462" cy="338106"/>
          </a:xfrm>
          <a:prstGeom prst="rect">
            <a:avLst/>
          </a:prstGeom>
          <a:noFill/>
        </p:spPr>
        <p:txBody>
          <a:bodyPr wrap="square" lIns="0" tIns="0" rIns="0" bIns="0" rtlCol="0">
            <a:spAutoFit/>
          </a:bodyPr>
          <a:lstStyle/>
          <a:p>
            <a:r>
              <a:rPr lang="en-US" sz="2197" dirty="0"/>
              <a:t>Side View</a:t>
            </a:r>
          </a:p>
        </p:txBody>
      </p:sp>
      <p:sp>
        <p:nvSpPr>
          <p:cNvPr id="2" name="TextBox 1">
            <a:extLst>
              <a:ext uri="{FF2B5EF4-FFF2-40B4-BE49-F238E27FC236}">
                <a16:creationId xmlns:a16="http://schemas.microsoft.com/office/drawing/2014/main" id="{F5A6E6B2-E328-B112-4C3C-A729EABAB22E}"/>
              </a:ext>
            </a:extLst>
          </p:cNvPr>
          <p:cNvSpPr txBox="1"/>
          <p:nvPr/>
        </p:nvSpPr>
        <p:spPr>
          <a:xfrm>
            <a:off x="6392443" y="5593869"/>
            <a:ext cx="1335302" cy="338106"/>
          </a:xfrm>
          <a:prstGeom prst="rect">
            <a:avLst/>
          </a:prstGeom>
          <a:noFill/>
        </p:spPr>
        <p:txBody>
          <a:bodyPr wrap="none" lIns="0" tIns="0" rIns="0" bIns="0" rtlCol="0">
            <a:spAutoFit/>
          </a:bodyPr>
          <a:lstStyle/>
          <a:p>
            <a:r>
              <a:rPr lang="en-US" sz="2197" dirty="0"/>
              <a:t>Rear View</a:t>
            </a:r>
          </a:p>
        </p:txBody>
      </p:sp>
      <p:pic>
        <p:nvPicPr>
          <p:cNvPr id="3" name="Picture 2" descr="image">
            <a:extLst>
              <a:ext uri="{FF2B5EF4-FFF2-40B4-BE49-F238E27FC236}">
                <a16:creationId xmlns:a16="http://schemas.microsoft.com/office/drawing/2014/main" id="{903F1672-5423-AE19-C1AF-04D2235A841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5" b="89935" l="2739" r="96795">
                        <a14:foregroundMark x1="27681" y1="20261" x2="11305" y2="26144"/>
                        <a14:foregroundMark x1="11305" y1="26144" x2="7051" y2="51895"/>
                        <a14:foregroundMark x1="31818" y1="20261" x2="5536" y2="20654"/>
                        <a14:foregroundMark x1="5536" y1="20654" x2="2797" y2="40784"/>
                        <a14:foregroundMark x1="2797" y1="40784" x2="3380" y2="53856"/>
                        <a14:foregroundMark x1="41200" y1="19739" x2="41667" y2="28889"/>
                        <a14:foregroundMark x1="41667" y1="28889" x2="41725" y2="29150"/>
                        <a14:foregroundMark x1="46387" y1="20523" x2="46205" y2="27377"/>
                        <a14:foregroundMark x1="50991" y1="19739" x2="50991" y2="31111"/>
                        <a14:foregroundMark x1="55485" y1="18573" x2="55400" y2="19911"/>
                        <a14:foregroundMark x1="66550" y1="17778" x2="66783" y2="27451"/>
                        <a14:foregroundMark x1="96795" y1="19869" x2="92191" y2="52810"/>
                        <a14:foregroundMark x1="37179" y1="17386" x2="37354" y2="23922"/>
                        <a14:foregroundMark x1="41492" y1="17386" x2="41667" y2="18954"/>
                        <a14:foregroundMark x1="46154" y1="17908" x2="46154" y2="19477"/>
                        <a14:foregroundMark x1="60373" y1="20392" x2="60082" y2="22876"/>
                        <a14:foregroundMark x1="60315" y1="16863" x2="60023" y2="17908"/>
                        <a14:foregroundMark x1="50816" y1="16601" x2="50816" y2="20784"/>
                        <a14:foregroundMark x1="55711" y1="21438" x2="55682" y2="22124"/>
                        <a14:foregroundMark x1="55337" y1="33658" x2="55478" y2="36340"/>
                        <a14:foregroundMark x1="55012" y1="27451" x2="55201" y2="31053"/>
                        <a14:foregroundMark x1="51340" y1="15817" x2="50641" y2="16078"/>
                        <a14:foregroundMark x1="46678" y1="16078" x2="45979" y2="16209"/>
                        <a14:foregroundMark x1="42016" y1="16209" x2="41492" y2="16209"/>
                        <a14:foregroundMark x1="37471" y1="15948" x2="36830" y2="15948"/>
                        <a14:foregroundMark x1="55886" y1="16340" x2="55245" y2="16340"/>
                        <a14:foregroundMark x1="55868" y1="18634" x2="55886" y2="19477"/>
                        <a14:foregroundMark x1="55828" y1="19216" x2="55886" y2="20654"/>
                        <a14:foregroundMark x1="55653" y1="20392" x2="55653" y2="20392"/>
                        <a14:foregroundMark x1="55594" y1="21961" x2="55590" y2="22614"/>
                        <a14:foregroundMark x1="55828" y1="16863" x2="55828" y2="18301"/>
                        <a14:foregroundMark x1="55456" y1="31373" x2="55478" y2="33072"/>
                        <a14:foregroundMark x1="55361" y1="24183" x2="55373" y2="25098"/>
                        <a14:foregroundMark x1="55711" y1="17124" x2="55711" y2="17908"/>
                        <a14:foregroundMark x1="55536" y1="21569" x2="55478" y2="22484"/>
                        <a14:foregroundMark x1="55361" y1="25359" x2="55361" y2="26013"/>
                        <a14:backgroundMark x1="52972" y1="20784" x2="52389" y2="32680"/>
                        <a14:backgroundMark x1="52389" y1="32680" x2="52448" y2="33203"/>
                        <a14:backgroundMark x1="45221" y1="21830" x2="45221" y2="26013"/>
                        <a14:backgroundMark x1="45338" y1="27451" x2="45455" y2="34379"/>
                        <a14:backgroundMark x1="56318" y1="33017" x2="56352" y2="36110"/>
                        <a14:backgroundMark x1="56185" y1="20593" x2="56195" y2="21541"/>
                        <a14:backgroundMark x1="56235" y1="22614" x2="56235" y2="24126"/>
                        <a14:backgroundMark x1="56235" y1="25098" x2="56235" y2="31373"/>
                      </a14:backgroundRemoval>
                    </a14:imgEffect>
                  </a14:imgLayer>
                </a14:imgProps>
              </a:ext>
              <a:ext uri="{28A0092B-C50C-407E-A947-70E740481C1C}">
                <a14:useLocalDpi xmlns:a14="http://schemas.microsoft.com/office/drawing/2010/main" val="0"/>
              </a:ext>
            </a:extLst>
          </a:blip>
          <a:srcRect t="13298" b="37335"/>
          <a:stretch/>
        </p:blipFill>
        <p:spPr bwMode="auto">
          <a:xfrm>
            <a:off x="352426" y="1730184"/>
            <a:ext cx="4712778" cy="1037266"/>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 Placeholder 8">
            <a:extLst>
              <a:ext uri="{FF2B5EF4-FFF2-40B4-BE49-F238E27FC236}">
                <a16:creationId xmlns:a16="http://schemas.microsoft.com/office/drawing/2014/main" id="{0A27CB2C-D807-9C9D-D745-3C62FB145003}"/>
              </a:ext>
            </a:extLst>
          </p:cNvPr>
          <p:cNvSpPr>
            <a:spLocks noGrp="1"/>
          </p:cNvSpPr>
          <p:nvPr>
            <p:ph type="body" sz="quarter" idx="12"/>
          </p:nvPr>
        </p:nvSpPr>
        <p:spPr>
          <a:xfrm>
            <a:off x="9524212" y="1965589"/>
            <a:ext cx="2511493" cy="2481055"/>
          </a:xfrm>
        </p:spPr>
        <p:txBody>
          <a:bodyPr/>
          <a:lstStyle/>
          <a:p>
            <a:r>
              <a:rPr lang="en-US" dirty="0">
                <a:solidFill>
                  <a:schemeClr val="bg1"/>
                </a:solidFill>
              </a:rPr>
              <a:t>Front view</a:t>
            </a:r>
          </a:p>
          <a:p>
            <a:r>
              <a:rPr lang="en-US" dirty="0">
                <a:solidFill>
                  <a:schemeClr val="bg1"/>
                </a:solidFill>
              </a:rPr>
              <a:t>Back View</a:t>
            </a:r>
          </a:p>
          <a:p>
            <a:r>
              <a:rPr lang="en-US" dirty="0">
                <a:solidFill>
                  <a:schemeClr val="bg1"/>
                </a:solidFill>
              </a:rPr>
              <a:t>Top view</a:t>
            </a:r>
          </a:p>
          <a:p>
            <a:r>
              <a:rPr lang="en-US" dirty="0">
                <a:solidFill>
                  <a:schemeClr val="bg1"/>
                </a:solidFill>
              </a:rPr>
              <a:t>Side view</a:t>
            </a:r>
          </a:p>
          <a:p>
            <a:endParaRPr lang="en-US" dirty="0"/>
          </a:p>
        </p:txBody>
      </p:sp>
    </p:spTree>
    <p:extLst>
      <p:ext uri="{BB962C8B-B14F-4D97-AF65-F5344CB8AC3E}">
        <p14:creationId xmlns:p14="http://schemas.microsoft.com/office/powerpoint/2010/main" val="382420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B332EC-F2D7-A378-4A8A-E368EE53D19B}"/>
              </a:ext>
            </a:extLst>
          </p:cNvPr>
          <p:cNvPicPr>
            <a:picLocks noChangeAspect="1"/>
          </p:cNvPicPr>
          <p:nvPr/>
        </p:nvPicPr>
        <p:blipFill>
          <a:blip r:embed="rId3"/>
          <a:stretch>
            <a:fillRect/>
          </a:stretch>
        </p:blipFill>
        <p:spPr>
          <a:xfrm>
            <a:off x="5210086" y="1787346"/>
            <a:ext cx="3020451" cy="1436498"/>
          </a:xfrm>
          <a:prstGeom prst="rect">
            <a:avLst/>
          </a:prstGeom>
        </p:spPr>
      </p:pic>
      <p:sp>
        <p:nvSpPr>
          <p:cNvPr id="2" name="Text Placeholder 1">
            <a:extLst>
              <a:ext uri="{FF2B5EF4-FFF2-40B4-BE49-F238E27FC236}">
                <a16:creationId xmlns:a16="http://schemas.microsoft.com/office/drawing/2014/main" id="{5E61C728-4677-4247-B908-EDF5E8562448}"/>
              </a:ext>
            </a:extLst>
          </p:cNvPr>
          <p:cNvSpPr>
            <a:spLocks noGrp="1"/>
          </p:cNvSpPr>
          <p:nvPr>
            <p:ph type="body" sz="quarter" idx="10"/>
          </p:nvPr>
        </p:nvSpPr>
        <p:spPr/>
        <p:txBody>
          <a:bodyPr/>
          <a:lstStyle/>
          <a:p>
            <a:r>
              <a:rPr lang="en-US" b="1" dirty="0">
                <a:solidFill>
                  <a:schemeClr val="tx1"/>
                </a:solidFill>
              </a:rPr>
              <a:t>Hardware Options</a:t>
            </a:r>
          </a:p>
        </p:txBody>
      </p:sp>
      <p:sp>
        <p:nvSpPr>
          <p:cNvPr id="3" name="Text Placeholder 2">
            <a:extLst>
              <a:ext uri="{FF2B5EF4-FFF2-40B4-BE49-F238E27FC236}">
                <a16:creationId xmlns:a16="http://schemas.microsoft.com/office/drawing/2014/main" id="{69A88999-5CFD-4A45-89A4-5BCA4A080A7F}"/>
              </a:ext>
            </a:extLst>
          </p:cNvPr>
          <p:cNvSpPr>
            <a:spLocks noGrp="1"/>
          </p:cNvSpPr>
          <p:nvPr>
            <p:ph type="body" sz="quarter" idx="11"/>
          </p:nvPr>
        </p:nvSpPr>
        <p:spPr>
          <a:xfrm>
            <a:off x="399259" y="1143980"/>
            <a:ext cx="7362546" cy="1040069"/>
          </a:xfrm>
        </p:spPr>
        <p:txBody>
          <a:bodyPr/>
          <a:lstStyle/>
          <a:p>
            <a:r>
              <a:rPr lang="en-US" sz="1200" b="1" dirty="0">
                <a:solidFill>
                  <a:schemeClr val="tx1"/>
                </a:solidFill>
              </a:rPr>
              <a:t>CPU:</a:t>
            </a:r>
          </a:p>
          <a:p>
            <a:r>
              <a:rPr lang="it-IT" sz="1200" dirty="0">
                <a:solidFill>
                  <a:schemeClr val="tx1"/>
                </a:solidFill>
                <a:cs typeface="Segoe UI Light" panose="020B0502040204020203" pitchFamily="34" charset="0"/>
              </a:rPr>
              <a:t>2 core AMD 2.2 GHz processor</a:t>
            </a:r>
          </a:p>
          <a:p>
            <a:r>
              <a:rPr lang="it-IT" sz="1200" dirty="0">
                <a:solidFill>
                  <a:schemeClr val="tx1"/>
                </a:solidFill>
                <a:cs typeface="Segoe UI Light" panose="020B0502040204020203" pitchFamily="34" charset="0"/>
              </a:rPr>
              <a:t>4 core AMD 2.7 GHz processor</a:t>
            </a:r>
          </a:p>
          <a:p>
            <a:r>
              <a:rPr lang="it-IT" sz="1200" dirty="0">
                <a:solidFill>
                  <a:schemeClr val="tx1"/>
                </a:solidFill>
                <a:cs typeface="Segoe UI Light" panose="020B0502040204020203" pitchFamily="34" charset="0"/>
              </a:rPr>
              <a:t>Inquire with marketing team for updated cpu options</a:t>
            </a:r>
            <a:endParaRPr lang="en-US" sz="1200" dirty="0">
              <a:solidFill>
                <a:schemeClr val="tx1"/>
              </a:solidFill>
              <a:cs typeface="Segoe UI Light" panose="020B0502040204020203" pitchFamily="34" charset="0"/>
            </a:endParaRPr>
          </a:p>
          <a:p>
            <a:r>
              <a:rPr lang="en-US" sz="1200" b="1" dirty="0">
                <a:solidFill>
                  <a:schemeClr val="tx1"/>
                </a:solidFill>
              </a:rPr>
              <a:t>Memory, Storage:</a:t>
            </a:r>
          </a:p>
          <a:p>
            <a:r>
              <a:rPr lang="en-US" sz="1200" dirty="0">
                <a:solidFill>
                  <a:schemeClr val="tx1"/>
                </a:solidFill>
                <a:cs typeface="Segoe UI Light" panose="020B0502040204020203" pitchFamily="34" charset="0"/>
              </a:rPr>
              <a:t>8 GB RAM, 128 GB SSD</a:t>
            </a:r>
          </a:p>
          <a:p>
            <a:r>
              <a:rPr lang="en-US" sz="1200" dirty="0">
                <a:solidFill>
                  <a:schemeClr val="tx1"/>
                </a:solidFill>
                <a:cs typeface="Segoe UI Light" panose="020B0502040204020203" pitchFamily="34" charset="0"/>
              </a:rPr>
              <a:t>16 GB RAM, 256 GB SSD</a:t>
            </a:r>
          </a:p>
          <a:p>
            <a:endParaRPr lang="en-US" sz="1200" dirty="0">
              <a:solidFill>
                <a:schemeClr val="tx1"/>
              </a:solidFill>
            </a:endParaRPr>
          </a:p>
          <a:p>
            <a:r>
              <a:rPr lang="en-US" altLang="zh-TW" sz="1200" b="1" dirty="0">
                <a:solidFill>
                  <a:schemeClr val="tx1"/>
                </a:solidFill>
              </a:rPr>
              <a:t>Operating Temperature:</a:t>
            </a:r>
          </a:p>
          <a:p>
            <a:r>
              <a:rPr lang="en-US" altLang="zh-TW" sz="1200" dirty="0">
                <a:solidFill>
                  <a:schemeClr val="tx1"/>
                </a:solidFill>
                <a:cs typeface="Segoe UI Light" panose="020B0502040204020203" pitchFamily="34" charset="0"/>
              </a:rPr>
              <a:t>-40°C~70°C continuous run for 2 core CPU</a:t>
            </a:r>
          </a:p>
          <a:p>
            <a:r>
              <a:rPr lang="en-US" altLang="zh-TW" sz="1200" dirty="0">
                <a:solidFill>
                  <a:schemeClr val="tx1"/>
                </a:solidFill>
                <a:cs typeface="Segoe UI Light" panose="020B0502040204020203" pitchFamily="34" charset="0"/>
              </a:rPr>
              <a:t>-40°C~60°C continuous run for 4 core CPU</a:t>
            </a:r>
          </a:p>
          <a:p>
            <a:endParaRPr lang="en-US" altLang="zh-TW" sz="1200" dirty="0">
              <a:solidFill>
                <a:schemeClr val="tx1"/>
              </a:solidFill>
              <a:cs typeface="Segoe UI Light" panose="020B0502040204020203" pitchFamily="34" charset="0"/>
            </a:endParaRPr>
          </a:p>
          <a:p>
            <a:r>
              <a:rPr lang="en-US" altLang="zh-TW" sz="1200" b="1" dirty="0">
                <a:solidFill>
                  <a:schemeClr val="tx1"/>
                </a:solidFill>
              </a:rPr>
              <a:t>HW Compliance: </a:t>
            </a:r>
          </a:p>
          <a:p>
            <a:r>
              <a:rPr lang="en-US" altLang="zh-TW" sz="1200" dirty="0">
                <a:solidFill>
                  <a:schemeClr val="tx1"/>
                </a:solidFill>
                <a:cs typeface="Segoe UI Light" panose="020B0502040204020203" pitchFamily="34" charset="0"/>
              </a:rPr>
              <a:t>IEC 61850-3, IEEE 1613.</a:t>
            </a:r>
          </a:p>
          <a:p>
            <a:r>
              <a:rPr lang="en-US" altLang="zh-TW" sz="1200" dirty="0">
                <a:solidFill>
                  <a:schemeClr val="tx1"/>
                </a:solidFill>
                <a:cs typeface="Segoe UI Light" panose="020B0502040204020203" pitchFamily="34" charset="0"/>
              </a:rPr>
              <a:t>CE Mark, UKCA, UL Mark, REACH, RoHS.</a:t>
            </a:r>
          </a:p>
          <a:p>
            <a:r>
              <a:rPr lang="en-US" altLang="zh-TW" sz="1200" dirty="0">
                <a:solidFill>
                  <a:schemeClr val="tx1"/>
                </a:solidFill>
                <a:cs typeface="Segoe UI Light" panose="020B0502040204020203" pitchFamily="34" charset="0"/>
              </a:rPr>
              <a:t>TPM 2.0.</a:t>
            </a:r>
          </a:p>
          <a:p>
            <a:r>
              <a:rPr lang="en-US" altLang="zh-TW" sz="1200" b="1" dirty="0">
                <a:solidFill>
                  <a:schemeClr val="tx1"/>
                </a:solidFill>
              </a:rPr>
              <a:t>Mounting Options</a:t>
            </a:r>
            <a:r>
              <a:rPr lang="en-US" altLang="zh-TW" sz="1200" b="1" dirty="0">
                <a:solidFill>
                  <a:schemeClr val="tx1"/>
                </a:solidFill>
                <a:cs typeface="Segoe UI Light" panose="020B0502040204020203" pitchFamily="34" charset="0"/>
              </a:rPr>
              <a:t>:</a:t>
            </a:r>
            <a:endParaRPr lang="en-US" altLang="zh-TW" sz="1200" dirty="0">
              <a:solidFill>
                <a:schemeClr val="tx1"/>
              </a:solidFill>
              <a:cs typeface="Segoe UI Light" panose="020B0502040204020203" pitchFamily="34" charset="0"/>
            </a:endParaRPr>
          </a:p>
          <a:p>
            <a:r>
              <a:rPr lang="en-US" altLang="zh-TW" sz="1200" dirty="0">
                <a:solidFill>
                  <a:schemeClr val="tx1"/>
                </a:solidFill>
                <a:cs typeface="Segoe UI Light" panose="020B0502040204020203" pitchFamily="34" charset="0"/>
              </a:rPr>
              <a:t>Rack Mountable (3U) – thermal gaps for proper ventilation.</a:t>
            </a:r>
          </a:p>
          <a:p>
            <a:endParaRPr lang="en-US" sz="1200" dirty="0">
              <a:solidFill>
                <a:schemeClr val="tx1"/>
              </a:solidFill>
            </a:endParaRPr>
          </a:p>
        </p:txBody>
      </p:sp>
      <p:sp>
        <p:nvSpPr>
          <p:cNvPr id="6" name="Content Placeholder 3">
            <a:extLst>
              <a:ext uri="{FF2B5EF4-FFF2-40B4-BE49-F238E27FC236}">
                <a16:creationId xmlns:a16="http://schemas.microsoft.com/office/drawing/2014/main" id="{1CDCD58F-6D68-EC14-80CC-F216925B0CCC}"/>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19E5EE05-40D7-4BC0-B3DC-C5F6EF1A9B10}"/>
              </a:ext>
            </a:extLst>
          </p:cNvPr>
          <p:cNvSpPr>
            <a:spLocks noGrp="1"/>
          </p:cNvSpPr>
          <p:nvPr>
            <p:ph type="body" sz="quarter" idx="12"/>
          </p:nvPr>
        </p:nvSpPr>
        <p:spPr/>
        <p:txBody>
          <a:bodyPr/>
          <a:lstStyle/>
          <a:p>
            <a:r>
              <a:rPr lang="en-US" dirty="0">
                <a:solidFill>
                  <a:schemeClr val="bg1"/>
                </a:solidFill>
              </a:rPr>
              <a:t>2 or 4 core</a:t>
            </a:r>
          </a:p>
          <a:p>
            <a:r>
              <a:rPr lang="en-US" dirty="0">
                <a:solidFill>
                  <a:schemeClr val="bg1"/>
                </a:solidFill>
              </a:rPr>
              <a:t>8 or 16 GB RAM</a:t>
            </a:r>
          </a:p>
          <a:p>
            <a:r>
              <a:rPr lang="en-US" dirty="0">
                <a:solidFill>
                  <a:schemeClr val="bg1"/>
                </a:solidFill>
              </a:rPr>
              <a:t>128 or 256 GB SSD</a:t>
            </a:r>
          </a:p>
        </p:txBody>
      </p:sp>
      <p:pic>
        <p:nvPicPr>
          <p:cNvPr id="17" name="Picture 16">
            <a:extLst>
              <a:ext uri="{FF2B5EF4-FFF2-40B4-BE49-F238E27FC236}">
                <a16:creationId xmlns:a16="http://schemas.microsoft.com/office/drawing/2014/main" id="{F9CD9CE1-7946-439D-8A1A-E99C9B607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072" y="3429000"/>
            <a:ext cx="2922465" cy="1480259"/>
          </a:xfrm>
          <a:prstGeom prst="rect">
            <a:avLst/>
          </a:prstGeom>
        </p:spPr>
      </p:pic>
      <p:pic>
        <p:nvPicPr>
          <p:cNvPr id="7" name="Picture 6">
            <a:extLst>
              <a:ext uri="{FF2B5EF4-FFF2-40B4-BE49-F238E27FC236}">
                <a16:creationId xmlns:a16="http://schemas.microsoft.com/office/drawing/2014/main" id="{CC303404-4FB8-3789-A827-9669ADADBE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 t="18472" r="2155" b="43281"/>
          <a:stretch/>
        </p:blipFill>
        <p:spPr>
          <a:xfrm>
            <a:off x="5494822" y="351551"/>
            <a:ext cx="2922465" cy="1124817"/>
          </a:xfrm>
          <a:prstGeom prst="rect">
            <a:avLst/>
          </a:prstGeom>
        </p:spPr>
      </p:pic>
      <p:pic>
        <p:nvPicPr>
          <p:cNvPr id="12" name="Picture 11">
            <a:extLst>
              <a:ext uri="{FF2B5EF4-FFF2-40B4-BE49-F238E27FC236}">
                <a16:creationId xmlns:a16="http://schemas.microsoft.com/office/drawing/2014/main" id="{908CB2A7-E46C-4EFC-1734-5BD66E89CA91}"/>
              </a:ext>
            </a:extLst>
          </p:cNvPr>
          <p:cNvPicPr>
            <a:picLocks noChangeAspect="1"/>
          </p:cNvPicPr>
          <p:nvPr/>
        </p:nvPicPr>
        <p:blipFill>
          <a:blip r:embed="rId6"/>
          <a:stretch>
            <a:fillRect/>
          </a:stretch>
        </p:blipFill>
        <p:spPr>
          <a:xfrm>
            <a:off x="5745581" y="4995946"/>
            <a:ext cx="2329065" cy="1421251"/>
          </a:xfrm>
          <a:prstGeom prst="rect">
            <a:avLst/>
          </a:prstGeom>
        </p:spPr>
      </p:pic>
    </p:spTree>
    <p:extLst>
      <p:ext uri="{BB962C8B-B14F-4D97-AF65-F5344CB8AC3E}">
        <p14:creationId xmlns:p14="http://schemas.microsoft.com/office/powerpoint/2010/main" val="223458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45646" y="1021521"/>
            <a:ext cx="5296854" cy="17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defRPr>
            </a:lvl4pPr>
            <a:lvl5pPr marL="1546225" indent="-285750" algn="l" rtl="0" fontAlgn="base">
              <a:lnSpc>
                <a:spcPct val="90000"/>
              </a:lnSpc>
              <a:spcBef>
                <a:spcPts val="240"/>
              </a:spcBef>
              <a:spcAft>
                <a:spcPct val="0"/>
              </a:spcAft>
              <a:buClr>
                <a:srgbClr val="004880"/>
              </a:buClr>
              <a:buChar char="–"/>
              <a:defRPr sz="3200">
                <a:solidFill>
                  <a:srgbClr val="1E4191"/>
                </a:solidFill>
                <a:latin typeface="+mn-lt"/>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defRPr>
            </a:lvl9pPr>
          </a:lstStyle>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Dual/ Redundant hot-swappable HV and LV power supplies.</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HV: 100–240 VAC, 100–300 VDC.</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LV: 20–54 VDC.</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Power supply status LED.</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Ground screw.</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Separate HV and LV power supply inputs.</a:t>
            </a:r>
          </a:p>
          <a:p>
            <a:pPr marL="127850" lvl="2" indent="-127850" defTabSz="608809">
              <a:lnSpc>
                <a:spcPct val="99000"/>
              </a:lnSpc>
              <a:spcBef>
                <a:spcPts val="0"/>
              </a:spcBef>
              <a:spcAft>
                <a:spcPts val="0"/>
              </a:spcAft>
              <a:buFont typeface="Arial" panose="020B0604020202020204" pitchFamily="34" charset="0"/>
              <a:buChar char="•"/>
            </a:pPr>
            <a:r>
              <a:rPr lang="en-US" sz="1400" dirty="0">
                <a:solidFill>
                  <a:schemeClr val="tx1"/>
                </a:solidFill>
              </a:rPr>
              <a:t>Recessed system reset button.</a:t>
            </a:r>
          </a:p>
          <a:p>
            <a:pPr lvl="2"/>
            <a:endParaRPr lang="en-US" sz="2397" dirty="0">
              <a:solidFill>
                <a:schemeClr val="tx1"/>
              </a:solidFill>
            </a:endParaRPr>
          </a:p>
        </p:txBody>
      </p:sp>
      <p:pic>
        <p:nvPicPr>
          <p:cNvPr id="20" name="Picture 19">
            <a:extLst>
              <a:ext uri="{FF2B5EF4-FFF2-40B4-BE49-F238E27FC236}">
                <a16:creationId xmlns:a16="http://schemas.microsoft.com/office/drawing/2014/main" id="{894DDC9C-88ED-E8BF-921A-33E61BA864E6}"/>
              </a:ext>
            </a:extLst>
          </p:cNvPr>
          <p:cNvPicPr>
            <a:picLocks noChangeAspect="1"/>
          </p:cNvPicPr>
          <p:nvPr/>
        </p:nvPicPr>
        <p:blipFill>
          <a:blip r:embed="rId3"/>
          <a:stretch>
            <a:fillRect/>
          </a:stretch>
        </p:blipFill>
        <p:spPr>
          <a:xfrm>
            <a:off x="5458170" y="157810"/>
            <a:ext cx="3851660" cy="1396697"/>
          </a:xfrm>
          <a:prstGeom prst="rect">
            <a:avLst/>
          </a:prstGeom>
        </p:spPr>
      </p:pic>
      <p:pic>
        <p:nvPicPr>
          <p:cNvPr id="12" name="Picture 11">
            <a:extLst>
              <a:ext uri="{FF2B5EF4-FFF2-40B4-BE49-F238E27FC236}">
                <a16:creationId xmlns:a16="http://schemas.microsoft.com/office/drawing/2014/main" id="{07CF8053-F2F7-4453-831E-EE19F89B0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0583"/>
            <a:ext cx="5847656" cy="1464960"/>
          </a:xfrm>
          <a:prstGeom prst="rect">
            <a:avLst/>
          </a:prstGeom>
        </p:spPr>
      </p:pic>
      <p:sp>
        <p:nvSpPr>
          <p:cNvPr id="2" name="Text Placeholder 1">
            <a:extLst>
              <a:ext uri="{FF2B5EF4-FFF2-40B4-BE49-F238E27FC236}">
                <a16:creationId xmlns:a16="http://schemas.microsoft.com/office/drawing/2014/main" id="{18ADB862-1017-47E9-B91D-88739499D199}"/>
              </a:ext>
            </a:extLst>
          </p:cNvPr>
          <p:cNvSpPr>
            <a:spLocks noGrp="1"/>
          </p:cNvSpPr>
          <p:nvPr>
            <p:ph type="body" sz="quarter" idx="10"/>
          </p:nvPr>
        </p:nvSpPr>
        <p:spPr/>
        <p:txBody>
          <a:bodyPr/>
          <a:lstStyle/>
          <a:p>
            <a:r>
              <a:rPr lang="en-US" b="1" dirty="0">
                <a:solidFill>
                  <a:schemeClr val="tx1"/>
                </a:solidFill>
              </a:rPr>
              <a:t>Power Supply</a:t>
            </a:r>
          </a:p>
        </p:txBody>
      </p:sp>
      <p:pic>
        <p:nvPicPr>
          <p:cNvPr id="13" name="Content Placeholder 12">
            <a:extLst>
              <a:ext uri="{FF2B5EF4-FFF2-40B4-BE49-F238E27FC236}">
                <a16:creationId xmlns:a16="http://schemas.microsoft.com/office/drawing/2014/main" id="{7F925511-1817-4D83-8616-39911F3DAD09}"/>
              </a:ext>
            </a:extLst>
          </p:cNvPr>
          <p:cNvPicPr>
            <a:picLocks noGrp="1" noChangeAspect="1"/>
          </p:cNvPicPr>
          <p:nvPr>
            <p:ph sz="quarter" idx="15"/>
          </p:nvPr>
        </p:nvPicPr>
        <p:blipFill>
          <a:blip r:embed="rId5">
            <a:extLst>
              <a:ext uri="{28A0092B-C50C-407E-A947-70E740481C1C}">
                <a14:useLocalDpi xmlns:a14="http://schemas.microsoft.com/office/drawing/2010/main" val="0"/>
              </a:ext>
            </a:extLst>
          </a:blip>
          <a:stretch>
            <a:fillRect/>
          </a:stretch>
        </p:blipFill>
        <p:spPr>
          <a:xfrm>
            <a:off x="4511436" y="1504090"/>
            <a:ext cx="2533938" cy="904616"/>
          </a:xfrm>
        </p:spPr>
      </p:pic>
      <p:pic>
        <p:nvPicPr>
          <p:cNvPr id="15" name="Picture 14">
            <a:extLst>
              <a:ext uri="{FF2B5EF4-FFF2-40B4-BE49-F238E27FC236}">
                <a16:creationId xmlns:a16="http://schemas.microsoft.com/office/drawing/2014/main" id="{7C55B1AD-AFB3-4E50-9A45-3E0802BF2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911" y="5146394"/>
            <a:ext cx="3081753" cy="871558"/>
          </a:xfrm>
          <a:prstGeom prst="rect">
            <a:avLst/>
          </a:prstGeom>
        </p:spPr>
      </p:pic>
      <p:sp>
        <p:nvSpPr>
          <p:cNvPr id="16" name="Oval 15">
            <a:extLst>
              <a:ext uri="{FF2B5EF4-FFF2-40B4-BE49-F238E27FC236}">
                <a16:creationId xmlns:a16="http://schemas.microsoft.com/office/drawing/2014/main" id="{D97E40D7-C869-4330-A27B-6B18B9D19ED1}"/>
              </a:ext>
            </a:extLst>
          </p:cNvPr>
          <p:cNvSpPr/>
          <p:nvPr/>
        </p:nvSpPr>
        <p:spPr>
          <a:xfrm>
            <a:off x="3523735" y="5280199"/>
            <a:ext cx="667767" cy="639848"/>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899" dirty="0"/>
          </a:p>
        </p:txBody>
      </p:sp>
      <p:cxnSp>
        <p:nvCxnSpPr>
          <p:cNvPr id="18" name="Straight Connector 17">
            <a:extLst>
              <a:ext uri="{FF2B5EF4-FFF2-40B4-BE49-F238E27FC236}">
                <a16:creationId xmlns:a16="http://schemas.microsoft.com/office/drawing/2014/main" id="{8265E4E3-0B13-46D2-9C3D-3AA0A5871BDA}"/>
              </a:ext>
            </a:extLst>
          </p:cNvPr>
          <p:cNvCxnSpPr>
            <a:cxnSpLocks/>
            <a:stCxn id="16" idx="0"/>
          </p:cNvCxnSpPr>
          <p:nvPr/>
        </p:nvCxnSpPr>
        <p:spPr>
          <a:xfrm flipV="1">
            <a:off x="3857618" y="5038003"/>
            <a:ext cx="1908253" cy="242196"/>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C47E787E-6079-4187-A4F3-C6FFA52BE9B8}"/>
              </a:ext>
            </a:extLst>
          </p:cNvPr>
          <p:cNvCxnSpPr>
            <a:cxnSpLocks/>
            <a:stCxn id="16" idx="4"/>
          </p:cNvCxnSpPr>
          <p:nvPr/>
        </p:nvCxnSpPr>
        <p:spPr>
          <a:xfrm>
            <a:off x="3857618" y="5920047"/>
            <a:ext cx="1908253" cy="448431"/>
          </a:xfrm>
          <a:prstGeom prst="line">
            <a:avLst/>
          </a:prstGeom>
        </p:spPr>
        <p:style>
          <a:lnRef idx="1">
            <a:schemeClr val="accent6"/>
          </a:lnRef>
          <a:fillRef idx="0">
            <a:schemeClr val="accent6"/>
          </a:fillRef>
          <a:effectRef idx="0">
            <a:schemeClr val="accent6"/>
          </a:effectRef>
          <a:fontRef idx="minor">
            <a:schemeClr val="tx1"/>
          </a:fontRef>
        </p:style>
      </p:cxnSp>
      <p:pic>
        <p:nvPicPr>
          <p:cNvPr id="23" name="Picture 22">
            <a:extLst>
              <a:ext uri="{FF2B5EF4-FFF2-40B4-BE49-F238E27FC236}">
                <a16:creationId xmlns:a16="http://schemas.microsoft.com/office/drawing/2014/main" id="{26EE0F5F-8CFA-436A-BF28-2865AE432EAD}"/>
              </a:ext>
            </a:extLst>
          </p:cNvPr>
          <p:cNvPicPr>
            <a:picLocks noChangeAspect="1"/>
          </p:cNvPicPr>
          <p:nvPr/>
        </p:nvPicPr>
        <p:blipFill rotWithShape="1">
          <a:blip r:embed="rId7">
            <a:extLst>
              <a:ext uri="{28A0092B-C50C-407E-A947-70E740481C1C}">
                <a14:useLocalDpi xmlns:a14="http://schemas.microsoft.com/office/drawing/2010/main" val="0"/>
              </a:ext>
            </a:extLst>
          </a:blip>
          <a:srcRect l="77107" t="46041" r="3169" b="11456"/>
          <a:stretch/>
        </p:blipFill>
        <p:spPr>
          <a:xfrm>
            <a:off x="5586513" y="5038003"/>
            <a:ext cx="2405811" cy="1499109"/>
          </a:xfrm>
          <a:prstGeom prst="rect">
            <a:avLst/>
          </a:prstGeom>
        </p:spPr>
      </p:pic>
      <p:sp>
        <p:nvSpPr>
          <p:cNvPr id="25" name="Speech Bubble: Rectangle with Corners Rounded 24">
            <a:extLst>
              <a:ext uri="{FF2B5EF4-FFF2-40B4-BE49-F238E27FC236}">
                <a16:creationId xmlns:a16="http://schemas.microsoft.com/office/drawing/2014/main" id="{E1B27DCF-8A30-4667-914B-F162FFA8792F}"/>
              </a:ext>
            </a:extLst>
          </p:cNvPr>
          <p:cNvSpPr/>
          <p:nvPr/>
        </p:nvSpPr>
        <p:spPr>
          <a:xfrm>
            <a:off x="366973" y="2934995"/>
            <a:ext cx="1744755" cy="858939"/>
          </a:xfrm>
          <a:prstGeom prst="wedgeRoundRect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en-US" sz="899" dirty="0">
                <a:solidFill>
                  <a:schemeClr val="tx1"/>
                </a:solidFill>
              </a:rPr>
              <a:t>Blank if redundant power supply is not ordered/present.</a:t>
            </a:r>
          </a:p>
        </p:txBody>
      </p:sp>
      <p:sp>
        <p:nvSpPr>
          <p:cNvPr id="26" name="Speech Bubble: Rectangle with Corners Rounded 25">
            <a:extLst>
              <a:ext uri="{FF2B5EF4-FFF2-40B4-BE49-F238E27FC236}">
                <a16:creationId xmlns:a16="http://schemas.microsoft.com/office/drawing/2014/main" id="{4A5AF375-1466-44EB-AC86-04498F43E9EB}"/>
              </a:ext>
            </a:extLst>
          </p:cNvPr>
          <p:cNvSpPr/>
          <p:nvPr/>
        </p:nvSpPr>
        <p:spPr>
          <a:xfrm>
            <a:off x="6718214" y="4055695"/>
            <a:ext cx="1744755" cy="858939"/>
          </a:xfrm>
          <a:prstGeom prst="wedgeRoundRect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en-US" sz="899" dirty="0">
                <a:solidFill>
                  <a:schemeClr val="tx1"/>
                </a:solidFill>
              </a:rPr>
              <a:t>Rear power supply connector and labeling.</a:t>
            </a:r>
          </a:p>
        </p:txBody>
      </p:sp>
      <p:pic>
        <p:nvPicPr>
          <p:cNvPr id="34" name="Picture 33">
            <a:extLst>
              <a:ext uri="{FF2B5EF4-FFF2-40B4-BE49-F238E27FC236}">
                <a16:creationId xmlns:a16="http://schemas.microsoft.com/office/drawing/2014/main" id="{D593B6D0-A7E7-43DF-A257-36E33AB749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6373" y="3321375"/>
            <a:ext cx="1126696" cy="644470"/>
          </a:xfrm>
          <a:prstGeom prst="rect">
            <a:avLst/>
          </a:prstGeom>
        </p:spPr>
      </p:pic>
      <p:cxnSp>
        <p:nvCxnSpPr>
          <p:cNvPr id="14" name="Straight Arrow Connector 13">
            <a:extLst>
              <a:ext uri="{FF2B5EF4-FFF2-40B4-BE49-F238E27FC236}">
                <a16:creationId xmlns:a16="http://schemas.microsoft.com/office/drawing/2014/main" id="{587C5221-BAA1-424B-A028-FC74A295C6C7}"/>
              </a:ext>
            </a:extLst>
          </p:cNvPr>
          <p:cNvCxnSpPr>
            <a:cxnSpLocks/>
            <a:stCxn id="22" idx="1"/>
          </p:cNvCxnSpPr>
          <p:nvPr/>
        </p:nvCxnSpPr>
        <p:spPr>
          <a:xfrm flipH="1">
            <a:off x="6605487" y="5353950"/>
            <a:ext cx="1736485" cy="566097"/>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3E808B40-056B-47C6-9290-AF86FD343256}"/>
              </a:ext>
            </a:extLst>
          </p:cNvPr>
          <p:cNvSpPr/>
          <p:nvPr/>
        </p:nvSpPr>
        <p:spPr>
          <a:xfrm>
            <a:off x="5936259" y="5643810"/>
            <a:ext cx="609195" cy="64447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sp>
        <p:nvSpPr>
          <p:cNvPr id="22" name="TextBox 21">
            <a:extLst>
              <a:ext uri="{FF2B5EF4-FFF2-40B4-BE49-F238E27FC236}">
                <a16:creationId xmlns:a16="http://schemas.microsoft.com/office/drawing/2014/main" id="{8456F760-4E96-4D3B-9004-73955AE72267}"/>
              </a:ext>
            </a:extLst>
          </p:cNvPr>
          <p:cNvSpPr txBox="1"/>
          <p:nvPr/>
        </p:nvSpPr>
        <p:spPr>
          <a:xfrm>
            <a:off x="8341972" y="5146393"/>
            <a:ext cx="764633" cy="415114"/>
          </a:xfrm>
          <a:prstGeom prst="rect">
            <a:avLst/>
          </a:prstGeom>
          <a:noFill/>
        </p:spPr>
        <p:txBody>
          <a:bodyPr wrap="none" lIns="0" tIns="0" rIns="0" bIns="0" rtlCol="0">
            <a:spAutoFit/>
          </a:bodyPr>
          <a:lstStyle/>
          <a:p>
            <a:pPr algn="ctr"/>
            <a:r>
              <a:rPr lang="en-US" sz="899" dirty="0"/>
              <a:t>Mandatory </a:t>
            </a:r>
          </a:p>
          <a:p>
            <a:pPr algn="ctr"/>
            <a:r>
              <a:rPr lang="en-US" sz="899" dirty="0"/>
              <a:t>Ground screw</a:t>
            </a:r>
          </a:p>
          <a:p>
            <a:endParaRPr lang="en-US" sz="899" dirty="0"/>
          </a:p>
        </p:txBody>
      </p:sp>
      <p:sp>
        <p:nvSpPr>
          <p:cNvPr id="27" name="Rectangle: Rounded Corners 26">
            <a:extLst>
              <a:ext uri="{FF2B5EF4-FFF2-40B4-BE49-F238E27FC236}">
                <a16:creationId xmlns:a16="http://schemas.microsoft.com/office/drawing/2014/main" id="{955CDE2D-2E5F-4A6D-83E9-20AF0735AC91}"/>
              </a:ext>
            </a:extLst>
          </p:cNvPr>
          <p:cNvSpPr/>
          <p:nvPr/>
        </p:nvSpPr>
        <p:spPr>
          <a:xfrm>
            <a:off x="5642501" y="5825391"/>
            <a:ext cx="248610" cy="46289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cxnSp>
        <p:nvCxnSpPr>
          <p:cNvPr id="28" name="Straight Arrow Connector 27">
            <a:extLst>
              <a:ext uri="{FF2B5EF4-FFF2-40B4-BE49-F238E27FC236}">
                <a16:creationId xmlns:a16="http://schemas.microsoft.com/office/drawing/2014/main" id="{8ADB7B0B-E0FA-42A2-BB47-7450AE354E70}"/>
              </a:ext>
            </a:extLst>
          </p:cNvPr>
          <p:cNvCxnSpPr>
            <a:cxnSpLocks/>
          </p:cNvCxnSpPr>
          <p:nvPr/>
        </p:nvCxnSpPr>
        <p:spPr>
          <a:xfrm flipV="1">
            <a:off x="4255664" y="6185726"/>
            <a:ext cx="1386837" cy="8910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2F48949-6B04-4818-887A-009A3BB0FF37}"/>
              </a:ext>
            </a:extLst>
          </p:cNvPr>
          <p:cNvSpPr txBox="1"/>
          <p:nvPr/>
        </p:nvSpPr>
        <p:spPr>
          <a:xfrm>
            <a:off x="3523735" y="6205278"/>
            <a:ext cx="702115" cy="276742"/>
          </a:xfrm>
          <a:prstGeom prst="rect">
            <a:avLst/>
          </a:prstGeom>
          <a:noFill/>
        </p:spPr>
        <p:txBody>
          <a:bodyPr wrap="none" lIns="0" tIns="0" rIns="0" bIns="0" rtlCol="0">
            <a:spAutoFit/>
          </a:bodyPr>
          <a:lstStyle/>
          <a:p>
            <a:r>
              <a:rPr lang="en-US" sz="899" dirty="0"/>
              <a:t>Reset button</a:t>
            </a:r>
          </a:p>
          <a:p>
            <a:endParaRPr lang="en-US" sz="899" dirty="0"/>
          </a:p>
        </p:txBody>
      </p:sp>
      <p:pic>
        <p:nvPicPr>
          <p:cNvPr id="8" name="Picture 7">
            <a:extLst>
              <a:ext uri="{FF2B5EF4-FFF2-40B4-BE49-F238E27FC236}">
                <a16:creationId xmlns:a16="http://schemas.microsoft.com/office/drawing/2014/main" id="{A98D2809-70D4-B4A9-1960-71F3DD6FF542}"/>
              </a:ext>
            </a:extLst>
          </p:cNvPr>
          <p:cNvPicPr>
            <a:picLocks noChangeAspect="1"/>
          </p:cNvPicPr>
          <p:nvPr/>
        </p:nvPicPr>
        <p:blipFill>
          <a:blip r:embed="rId9"/>
          <a:stretch>
            <a:fillRect/>
          </a:stretch>
        </p:blipFill>
        <p:spPr>
          <a:xfrm>
            <a:off x="8500406" y="1194350"/>
            <a:ext cx="809424" cy="2133313"/>
          </a:xfrm>
          <a:prstGeom prst="rect">
            <a:avLst/>
          </a:prstGeom>
        </p:spPr>
      </p:pic>
      <p:cxnSp>
        <p:nvCxnSpPr>
          <p:cNvPr id="31" name="Straight Arrow Connector 30">
            <a:extLst>
              <a:ext uri="{FF2B5EF4-FFF2-40B4-BE49-F238E27FC236}">
                <a16:creationId xmlns:a16="http://schemas.microsoft.com/office/drawing/2014/main" id="{5B38D5C1-C98E-881E-6681-EF90BB22C215}"/>
              </a:ext>
            </a:extLst>
          </p:cNvPr>
          <p:cNvCxnSpPr>
            <a:cxnSpLocks/>
          </p:cNvCxnSpPr>
          <p:nvPr/>
        </p:nvCxnSpPr>
        <p:spPr>
          <a:xfrm>
            <a:off x="862129" y="5471232"/>
            <a:ext cx="453176" cy="2218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55B0F959-B84E-0FCC-A53D-31356343AAE2}"/>
              </a:ext>
            </a:extLst>
          </p:cNvPr>
          <p:cNvPicPr>
            <a:picLocks noChangeAspect="1"/>
          </p:cNvPicPr>
          <p:nvPr/>
        </p:nvPicPr>
        <p:blipFill>
          <a:blip r:embed="rId10"/>
          <a:stretch>
            <a:fillRect/>
          </a:stretch>
        </p:blipFill>
        <p:spPr>
          <a:xfrm>
            <a:off x="3210204" y="2599632"/>
            <a:ext cx="1759429" cy="1030236"/>
          </a:xfrm>
          <a:prstGeom prst="rect">
            <a:avLst/>
          </a:prstGeom>
        </p:spPr>
      </p:pic>
      <p:cxnSp>
        <p:nvCxnSpPr>
          <p:cNvPr id="47" name="Straight Arrow Connector 46">
            <a:extLst>
              <a:ext uri="{FF2B5EF4-FFF2-40B4-BE49-F238E27FC236}">
                <a16:creationId xmlns:a16="http://schemas.microsoft.com/office/drawing/2014/main" id="{BE8BFA6A-5F10-3195-2D97-562FFBE119C1}"/>
              </a:ext>
            </a:extLst>
          </p:cNvPr>
          <p:cNvCxnSpPr>
            <a:cxnSpLocks/>
          </p:cNvCxnSpPr>
          <p:nvPr/>
        </p:nvCxnSpPr>
        <p:spPr>
          <a:xfrm>
            <a:off x="3106882" y="2462645"/>
            <a:ext cx="1049623" cy="86501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090E0F6-D29C-A329-99E3-FCC7E7D923DC}"/>
              </a:ext>
            </a:extLst>
          </p:cNvPr>
          <p:cNvSpPr/>
          <p:nvPr/>
        </p:nvSpPr>
        <p:spPr>
          <a:xfrm>
            <a:off x="1315305" y="5693113"/>
            <a:ext cx="170388" cy="13227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899"/>
          </a:p>
        </p:txBody>
      </p:sp>
      <p:sp>
        <p:nvSpPr>
          <p:cNvPr id="9" name="TextBox 8">
            <a:extLst>
              <a:ext uri="{FF2B5EF4-FFF2-40B4-BE49-F238E27FC236}">
                <a16:creationId xmlns:a16="http://schemas.microsoft.com/office/drawing/2014/main" id="{3D1981EE-3DC0-F88F-3DAA-F373D1027246}"/>
              </a:ext>
            </a:extLst>
          </p:cNvPr>
          <p:cNvSpPr txBox="1"/>
          <p:nvPr/>
        </p:nvSpPr>
        <p:spPr>
          <a:xfrm>
            <a:off x="214438" y="5233716"/>
            <a:ext cx="764633" cy="276742"/>
          </a:xfrm>
          <a:prstGeom prst="rect">
            <a:avLst/>
          </a:prstGeom>
          <a:noFill/>
        </p:spPr>
        <p:txBody>
          <a:bodyPr wrap="none" lIns="0" tIns="0" rIns="0" bIns="0" rtlCol="0">
            <a:spAutoFit/>
          </a:bodyPr>
          <a:lstStyle/>
          <a:p>
            <a:r>
              <a:rPr lang="en-US" sz="899">
                <a:solidFill>
                  <a:schemeClr val="accent1"/>
                </a:solidFill>
              </a:rPr>
              <a:t>Ground screw</a:t>
            </a:r>
          </a:p>
          <a:p>
            <a:endParaRPr lang="en-US" sz="899" dirty="0">
              <a:solidFill>
                <a:schemeClr val="accent2"/>
              </a:solidFill>
            </a:endParaRPr>
          </a:p>
        </p:txBody>
      </p:sp>
      <p:pic>
        <p:nvPicPr>
          <p:cNvPr id="11" name="Picture 10">
            <a:extLst>
              <a:ext uri="{FF2B5EF4-FFF2-40B4-BE49-F238E27FC236}">
                <a16:creationId xmlns:a16="http://schemas.microsoft.com/office/drawing/2014/main" id="{A75CA577-6541-4A3A-BF3D-C41DE1125564}"/>
              </a:ext>
            </a:extLst>
          </p:cNvPr>
          <p:cNvPicPr>
            <a:picLocks noChangeAspect="1"/>
          </p:cNvPicPr>
          <p:nvPr/>
        </p:nvPicPr>
        <p:blipFill>
          <a:blip r:embed="rId11"/>
          <a:stretch>
            <a:fillRect/>
          </a:stretch>
        </p:blipFill>
        <p:spPr>
          <a:xfrm>
            <a:off x="5993402" y="2623659"/>
            <a:ext cx="1155718" cy="786058"/>
          </a:xfrm>
          <a:prstGeom prst="rect">
            <a:avLst/>
          </a:prstGeom>
        </p:spPr>
      </p:pic>
      <p:pic>
        <p:nvPicPr>
          <p:cNvPr id="17" name="Picture 16">
            <a:extLst>
              <a:ext uri="{FF2B5EF4-FFF2-40B4-BE49-F238E27FC236}">
                <a16:creationId xmlns:a16="http://schemas.microsoft.com/office/drawing/2014/main" id="{B11C33CF-4F73-C6D8-F91F-4330C3071ADD}"/>
              </a:ext>
            </a:extLst>
          </p:cNvPr>
          <p:cNvPicPr>
            <a:picLocks noChangeAspect="1"/>
          </p:cNvPicPr>
          <p:nvPr/>
        </p:nvPicPr>
        <p:blipFill>
          <a:blip r:embed="rId12"/>
          <a:stretch>
            <a:fillRect/>
          </a:stretch>
        </p:blipFill>
        <p:spPr>
          <a:xfrm>
            <a:off x="7027926" y="2657895"/>
            <a:ext cx="1144963" cy="723963"/>
          </a:xfrm>
          <a:prstGeom prst="rect">
            <a:avLst/>
          </a:prstGeom>
        </p:spPr>
      </p:pic>
      <p:pic>
        <p:nvPicPr>
          <p:cNvPr id="32" name="Picture 31">
            <a:extLst>
              <a:ext uri="{FF2B5EF4-FFF2-40B4-BE49-F238E27FC236}">
                <a16:creationId xmlns:a16="http://schemas.microsoft.com/office/drawing/2014/main" id="{D78DEA47-F1BB-BFF7-FA8C-769800EC02AD}"/>
              </a:ext>
            </a:extLst>
          </p:cNvPr>
          <p:cNvPicPr>
            <a:picLocks noChangeAspect="1"/>
          </p:cNvPicPr>
          <p:nvPr/>
        </p:nvPicPr>
        <p:blipFill>
          <a:blip r:embed="rId13"/>
          <a:stretch>
            <a:fillRect/>
          </a:stretch>
        </p:blipFill>
        <p:spPr>
          <a:xfrm>
            <a:off x="1403730" y="4184600"/>
            <a:ext cx="550479" cy="234961"/>
          </a:xfrm>
          <a:prstGeom prst="rect">
            <a:avLst/>
          </a:prstGeom>
        </p:spPr>
      </p:pic>
      <p:sp>
        <p:nvSpPr>
          <p:cNvPr id="4" name="Rectangle: Rounded Corners 3">
            <a:extLst>
              <a:ext uri="{FF2B5EF4-FFF2-40B4-BE49-F238E27FC236}">
                <a16:creationId xmlns:a16="http://schemas.microsoft.com/office/drawing/2014/main" id="{F73D8699-A224-4816-B5A8-F3F1214CC946}"/>
              </a:ext>
            </a:extLst>
          </p:cNvPr>
          <p:cNvSpPr/>
          <p:nvPr/>
        </p:nvSpPr>
        <p:spPr>
          <a:xfrm>
            <a:off x="156295" y="3920178"/>
            <a:ext cx="1247435" cy="5863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p>
        </p:txBody>
      </p:sp>
      <p:sp>
        <p:nvSpPr>
          <p:cNvPr id="10" name="Content Placeholder 3">
            <a:extLst>
              <a:ext uri="{FF2B5EF4-FFF2-40B4-BE49-F238E27FC236}">
                <a16:creationId xmlns:a16="http://schemas.microsoft.com/office/drawing/2014/main" id="{B4C82E24-B597-DAB8-5BEC-265FA40D81AB}"/>
              </a:ext>
            </a:extLst>
          </p:cNvPr>
          <p:cNvSpPr txBox="1">
            <a:spLocks/>
          </p:cNvSpPr>
          <p:nvPr/>
        </p:nvSpPr>
        <p:spPr>
          <a:xfrm>
            <a:off x="306586" y="6582735"/>
            <a:ext cx="3713559" cy="2247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199" b="1" kern="1200">
                <a:solidFill>
                  <a:schemeClr val="bg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accent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chemeClr val="accent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a:t>1050 – G500 Hardware</a:t>
            </a:r>
            <a:endParaRPr lang="en-US" dirty="0"/>
          </a:p>
        </p:txBody>
      </p:sp>
      <p:sp>
        <p:nvSpPr>
          <p:cNvPr id="43" name="Text Placeholder 5">
            <a:extLst>
              <a:ext uri="{FF2B5EF4-FFF2-40B4-BE49-F238E27FC236}">
                <a16:creationId xmlns:a16="http://schemas.microsoft.com/office/drawing/2014/main" id="{178A5721-C192-646F-BB9A-C5748CC1B208}"/>
              </a:ext>
            </a:extLst>
          </p:cNvPr>
          <p:cNvSpPr>
            <a:spLocks noGrp="1"/>
          </p:cNvSpPr>
          <p:nvPr>
            <p:ph type="body" sz="quarter" idx="12"/>
          </p:nvPr>
        </p:nvSpPr>
        <p:spPr>
          <a:xfrm>
            <a:off x="9539178" y="1633499"/>
            <a:ext cx="2511493" cy="2551101"/>
          </a:xfrm>
        </p:spPr>
        <p:txBody>
          <a:bodyPr/>
          <a:lstStyle/>
          <a:p>
            <a:r>
              <a:rPr lang="en-US" dirty="0">
                <a:solidFill>
                  <a:schemeClr val="bg1"/>
                </a:solidFill>
              </a:rPr>
              <a:t>Hot swappable power supply</a:t>
            </a:r>
          </a:p>
          <a:p>
            <a:r>
              <a:rPr lang="en-US" dirty="0">
                <a:solidFill>
                  <a:schemeClr val="bg1"/>
                </a:solidFill>
              </a:rPr>
              <a:t>Recessed system reset button</a:t>
            </a:r>
          </a:p>
          <a:p>
            <a:r>
              <a:rPr lang="en-US" dirty="0">
                <a:solidFill>
                  <a:schemeClr val="bg1"/>
                </a:solidFill>
              </a:rPr>
              <a:t>Press and hold 1 second – Graceful shutdown</a:t>
            </a:r>
          </a:p>
          <a:p>
            <a:r>
              <a:rPr lang="en-US" dirty="0">
                <a:solidFill>
                  <a:schemeClr val="bg1"/>
                </a:solidFill>
              </a:rPr>
              <a:t>Press and hold 5 seconds – Abrupt shutdown</a:t>
            </a:r>
          </a:p>
          <a:p>
            <a:r>
              <a:rPr lang="en-US" dirty="0">
                <a:solidFill>
                  <a:schemeClr val="bg1"/>
                </a:solidFill>
              </a:rPr>
              <a:t>Unit restarts after 120 seconds</a:t>
            </a:r>
          </a:p>
          <a:p>
            <a:r>
              <a:rPr lang="en-US" dirty="0">
                <a:solidFill>
                  <a:schemeClr val="bg1"/>
                </a:solidFill>
              </a:rPr>
              <a:t>Please note: SD Card slot is disabled and has no driver in G500.</a:t>
            </a:r>
          </a:p>
          <a:p>
            <a:endParaRPr lang="en-US" dirty="0"/>
          </a:p>
        </p:txBody>
      </p:sp>
    </p:spTree>
    <p:extLst>
      <p:ext uri="{BB962C8B-B14F-4D97-AF65-F5344CB8AC3E}">
        <p14:creationId xmlns:p14="http://schemas.microsoft.com/office/powerpoint/2010/main" val="350513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DDCDB-4D2D-4CF2-958D-6104A8C2FBAB}"/>
              </a:ext>
            </a:extLst>
          </p:cNvPr>
          <p:cNvSpPr>
            <a:spLocks noGrp="1"/>
          </p:cNvSpPr>
          <p:nvPr>
            <p:ph type="body" sz="quarter" idx="10"/>
          </p:nvPr>
        </p:nvSpPr>
        <p:spPr/>
        <p:txBody>
          <a:bodyPr/>
          <a:lstStyle/>
          <a:p>
            <a:r>
              <a:rPr lang="en-US" b="1" dirty="0">
                <a:solidFill>
                  <a:schemeClr val="tx1"/>
                </a:solidFill>
              </a:rPr>
              <a:t>OLED Display with Navigation</a:t>
            </a:r>
          </a:p>
        </p:txBody>
      </p:sp>
      <p:sp>
        <p:nvSpPr>
          <p:cNvPr id="5" name="Text Placeholder 4">
            <a:extLst>
              <a:ext uri="{FF2B5EF4-FFF2-40B4-BE49-F238E27FC236}">
                <a16:creationId xmlns:a16="http://schemas.microsoft.com/office/drawing/2014/main" id="{25A5454A-2BD5-260C-7C53-A542E9EE96F6}"/>
              </a:ext>
            </a:extLst>
          </p:cNvPr>
          <p:cNvSpPr>
            <a:spLocks noGrp="1"/>
          </p:cNvSpPr>
          <p:nvPr>
            <p:ph type="body" sz="quarter" idx="11"/>
          </p:nvPr>
        </p:nvSpPr>
        <p:spPr/>
        <p:txBody>
          <a:bodyPr/>
          <a:lstStyle/>
          <a:p>
            <a:endParaRPr lang="en-CA"/>
          </a:p>
        </p:txBody>
      </p:sp>
      <p:sp>
        <p:nvSpPr>
          <p:cNvPr id="11" name="Content Placeholder 3">
            <a:extLst>
              <a:ext uri="{FF2B5EF4-FFF2-40B4-BE49-F238E27FC236}">
                <a16:creationId xmlns:a16="http://schemas.microsoft.com/office/drawing/2014/main" id="{5A9DAFA4-7E0C-E3E3-3AE3-CEDE3AABCBF8}"/>
              </a:ext>
            </a:extLst>
          </p:cNvPr>
          <p:cNvSpPr>
            <a:spLocks noGrp="1"/>
          </p:cNvSpPr>
          <p:nvPr>
            <p:ph sz="quarter" idx="15"/>
          </p:nvPr>
        </p:nvSpPr>
        <p:spPr/>
        <p:txBody>
          <a:bodyPr/>
          <a:lstStyle/>
          <a:p>
            <a:r>
              <a:rPr lang="en-US" dirty="0"/>
              <a:t>1050 – G500 Hardware</a:t>
            </a:r>
          </a:p>
        </p:txBody>
      </p:sp>
      <p:sp>
        <p:nvSpPr>
          <p:cNvPr id="9" name="Text Placeholder 8">
            <a:extLst>
              <a:ext uri="{FF2B5EF4-FFF2-40B4-BE49-F238E27FC236}">
                <a16:creationId xmlns:a16="http://schemas.microsoft.com/office/drawing/2014/main" id="{C0500EDF-687C-40A1-8A7F-C95DAD60455E}"/>
              </a:ext>
            </a:extLst>
          </p:cNvPr>
          <p:cNvSpPr>
            <a:spLocks noGrp="1"/>
          </p:cNvSpPr>
          <p:nvPr>
            <p:ph type="body" sz="quarter" idx="16"/>
          </p:nvPr>
        </p:nvSpPr>
        <p:spPr/>
        <p:txBody>
          <a:bodyPr/>
          <a:lstStyle/>
          <a:p>
            <a:endParaRPr lang="en-CA"/>
          </a:p>
        </p:txBody>
      </p:sp>
      <p:sp>
        <p:nvSpPr>
          <p:cNvPr id="10" name="Slide Number Placeholder 2"/>
          <p:cNvSpPr>
            <a:spLocks noGrp="1"/>
          </p:cNvSpPr>
          <p:nvPr>
            <p:ph type="sldNum" sz="quarter" idx="4294967295"/>
          </p:nvPr>
        </p:nvSpPr>
        <p:spPr>
          <a:xfrm>
            <a:off x="11980863" y="6335713"/>
            <a:ext cx="211137" cy="152400"/>
          </a:xfrm>
          <a:prstGeom prst="rect">
            <a:avLst/>
          </a:prstGeom>
        </p:spPr>
        <p:txBody>
          <a:bodyPr/>
          <a:lstStyle/>
          <a:p>
            <a:fld id="{84AF0980-9238-44B7-B4FB-CDF04FDEF0C2}" type="slidenum">
              <a:rPr lang="en-US" smtClean="0"/>
              <a:pPr/>
              <a:t>7</a:t>
            </a:fld>
            <a:endParaRPr lang="en-US" dirty="0"/>
          </a:p>
        </p:txBody>
      </p:sp>
      <p:sp>
        <p:nvSpPr>
          <p:cNvPr id="7" name="Rectangle 3"/>
          <p:cNvSpPr txBox="1">
            <a:spLocks noChangeArrowheads="1"/>
          </p:cNvSpPr>
          <p:nvPr/>
        </p:nvSpPr>
        <p:spPr bwMode="auto">
          <a:xfrm>
            <a:off x="352425" y="1011430"/>
            <a:ext cx="8439823" cy="503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defRPr>
            </a:lvl4pPr>
            <a:lvl5pPr marL="1546225" indent="-285750" algn="l" rtl="0" fontAlgn="base">
              <a:lnSpc>
                <a:spcPct val="90000"/>
              </a:lnSpc>
              <a:spcBef>
                <a:spcPts val="240"/>
              </a:spcBef>
              <a:spcAft>
                <a:spcPct val="0"/>
              </a:spcAft>
              <a:buClr>
                <a:srgbClr val="004880"/>
              </a:buClr>
              <a:buChar char="–"/>
              <a:defRPr sz="3200">
                <a:solidFill>
                  <a:srgbClr val="1E4191"/>
                </a:solidFill>
                <a:latin typeface="+mn-lt"/>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defRPr>
            </a:lvl9pPr>
          </a:lstStyle>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OLED display</a:t>
            </a:r>
          </a:p>
          <a:p>
            <a:pPr marL="127850" lvl="2"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64x128 pixels</a:t>
            </a:r>
          </a:p>
          <a:p>
            <a:pPr marL="127850" lvl="2"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Model number</a:t>
            </a:r>
          </a:p>
          <a:p>
            <a:pPr marL="127850" lvl="2"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Order codes and hardware diagnostics (future)</a:t>
            </a:r>
          </a:p>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Navigation buttons (Right, Left, OK, Escape)</a:t>
            </a:r>
            <a:endParaRPr lang="en-US" sz="2397" dirty="0">
              <a:solidFill>
                <a:schemeClr val="tx1"/>
              </a:solidFill>
            </a:endParaRPr>
          </a:p>
          <a:p>
            <a:pPr lvl="2"/>
            <a:endParaRPr lang="en-US" sz="2397" dirty="0">
              <a:solidFill>
                <a:schemeClr val="tx1"/>
              </a:solidFill>
            </a:endParaRPr>
          </a:p>
        </p:txBody>
      </p:sp>
      <p:pic>
        <p:nvPicPr>
          <p:cNvPr id="13" name="Picture 12">
            <a:extLst>
              <a:ext uri="{FF2B5EF4-FFF2-40B4-BE49-F238E27FC236}">
                <a16:creationId xmlns:a16="http://schemas.microsoft.com/office/drawing/2014/main" id="{5D9C5D60-E577-47FB-9DBB-B2BE15EECDE4}"/>
              </a:ext>
            </a:extLst>
          </p:cNvPr>
          <p:cNvPicPr>
            <a:picLocks noChangeAspect="1"/>
          </p:cNvPicPr>
          <p:nvPr/>
        </p:nvPicPr>
        <p:blipFill rotWithShape="1">
          <a:blip r:embed="rId3">
            <a:extLst>
              <a:ext uri="{28A0092B-C50C-407E-A947-70E740481C1C}">
                <a14:useLocalDpi xmlns:a14="http://schemas.microsoft.com/office/drawing/2010/main" val="0"/>
              </a:ext>
            </a:extLst>
          </a:blip>
          <a:srcRect t="4672" b="-4672"/>
          <a:stretch/>
        </p:blipFill>
        <p:spPr>
          <a:xfrm>
            <a:off x="99157" y="3927473"/>
            <a:ext cx="9357741" cy="2344309"/>
          </a:xfrm>
          <a:prstGeom prst="rect">
            <a:avLst/>
          </a:prstGeom>
        </p:spPr>
      </p:pic>
      <p:sp>
        <p:nvSpPr>
          <p:cNvPr id="8" name="Rectangle: Rounded Corners 7">
            <a:extLst>
              <a:ext uri="{FF2B5EF4-FFF2-40B4-BE49-F238E27FC236}">
                <a16:creationId xmlns:a16="http://schemas.microsoft.com/office/drawing/2014/main" id="{532A004E-A20D-49AE-83E9-AAEBD353AF59}"/>
              </a:ext>
            </a:extLst>
          </p:cNvPr>
          <p:cNvSpPr/>
          <p:nvPr/>
        </p:nvSpPr>
        <p:spPr>
          <a:xfrm>
            <a:off x="2238532" y="5099628"/>
            <a:ext cx="993141" cy="8044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dirty="0">
              <a:solidFill>
                <a:srgbClr val="439297"/>
              </a:solidFill>
            </a:endParaRPr>
          </a:p>
        </p:txBody>
      </p:sp>
      <p:sp>
        <p:nvSpPr>
          <p:cNvPr id="3" name="Text Placeholder 5">
            <a:extLst>
              <a:ext uri="{FF2B5EF4-FFF2-40B4-BE49-F238E27FC236}">
                <a16:creationId xmlns:a16="http://schemas.microsoft.com/office/drawing/2014/main" id="{A3486360-5673-EF58-A766-4F3D6CBB69DF}"/>
              </a:ext>
            </a:extLst>
          </p:cNvPr>
          <p:cNvSpPr txBox="1">
            <a:spLocks/>
          </p:cNvSpPr>
          <p:nvPr/>
        </p:nvSpPr>
        <p:spPr>
          <a:xfrm>
            <a:off x="9539178" y="1633499"/>
            <a:ext cx="2511493" cy="666789"/>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0" indent="0" algn="l" defTabSz="1219080" rtl="0" eaLnBrk="1" latinLnBrk="0" hangingPunct="1">
              <a:lnSpc>
                <a:spcPct val="99000"/>
              </a:lnSpc>
              <a:spcBef>
                <a:spcPts val="1600"/>
              </a:spcBef>
              <a:buSzPct val="91000"/>
              <a:buFont typeface="Arial" panose="020B0604020202020204" pitchFamily="34" charset="0"/>
              <a:buNone/>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Future improvement for presentation of information.</a:t>
            </a:r>
          </a:p>
        </p:txBody>
      </p:sp>
      <p:pic>
        <p:nvPicPr>
          <p:cNvPr id="4" name="Picture 3">
            <a:extLst>
              <a:ext uri="{FF2B5EF4-FFF2-40B4-BE49-F238E27FC236}">
                <a16:creationId xmlns:a16="http://schemas.microsoft.com/office/drawing/2014/main" id="{15C73F8C-FAED-23A0-4D17-24913515B00D}"/>
              </a:ext>
            </a:extLst>
          </p:cNvPr>
          <p:cNvPicPr>
            <a:picLocks noChangeAspect="1"/>
          </p:cNvPicPr>
          <p:nvPr/>
        </p:nvPicPr>
        <p:blipFill>
          <a:blip r:embed="rId4"/>
          <a:stretch>
            <a:fillRect/>
          </a:stretch>
        </p:blipFill>
        <p:spPr>
          <a:xfrm>
            <a:off x="2344379" y="4512369"/>
            <a:ext cx="781445" cy="333544"/>
          </a:xfrm>
          <a:prstGeom prst="rect">
            <a:avLst/>
          </a:prstGeom>
        </p:spPr>
      </p:pic>
    </p:spTree>
    <p:extLst>
      <p:ext uri="{BB962C8B-B14F-4D97-AF65-F5344CB8AC3E}">
        <p14:creationId xmlns:p14="http://schemas.microsoft.com/office/powerpoint/2010/main" val="316063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56E65D-32A6-4EE7-8D4D-28F292D6EE5E}"/>
              </a:ext>
            </a:extLst>
          </p:cNvPr>
          <p:cNvSpPr>
            <a:spLocks noGrp="1"/>
          </p:cNvSpPr>
          <p:nvPr>
            <p:ph type="body" sz="quarter" idx="10"/>
          </p:nvPr>
        </p:nvSpPr>
        <p:spPr/>
        <p:txBody>
          <a:bodyPr/>
          <a:lstStyle/>
          <a:p>
            <a:r>
              <a:rPr lang="en-US" b="1" dirty="0">
                <a:solidFill>
                  <a:schemeClr val="tx1"/>
                </a:solidFill>
              </a:rPr>
              <a:t>Hardware Status LED</a:t>
            </a:r>
          </a:p>
        </p:txBody>
      </p:sp>
      <p:sp>
        <p:nvSpPr>
          <p:cNvPr id="5" name="Text Placeholder 4">
            <a:extLst>
              <a:ext uri="{FF2B5EF4-FFF2-40B4-BE49-F238E27FC236}">
                <a16:creationId xmlns:a16="http://schemas.microsoft.com/office/drawing/2014/main" id="{8B5CE799-5ECF-453F-ACE4-D2870641D5AC}"/>
              </a:ext>
            </a:extLst>
          </p:cNvPr>
          <p:cNvSpPr>
            <a:spLocks noGrp="1"/>
          </p:cNvSpPr>
          <p:nvPr>
            <p:ph type="body" sz="quarter" idx="11"/>
          </p:nvPr>
        </p:nvSpPr>
        <p:spPr/>
        <p:txBody>
          <a:bodyPr/>
          <a:lstStyle/>
          <a:p>
            <a:r>
              <a:rPr lang="en-US" dirty="0">
                <a:solidFill>
                  <a:schemeClr val="bg1"/>
                </a:solidFill>
              </a:rPr>
              <a:t>Hardware status LED</a:t>
            </a:r>
          </a:p>
          <a:p>
            <a:r>
              <a:rPr lang="en-US" dirty="0">
                <a:solidFill>
                  <a:schemeClr val="bg1"/>
                </a:solidFill>
              </a:rPr>
              <a:t>This Gateway Status</a:t>
            </a:r>
          </a:p>
          <a:p>
            <a:r>
              <a:rPr lang="en-US" dirty="0">
                <a:solidFill>
                  <a:schemeClr val="bg1"/>
                </a:solidFill>
              </a:rPr>
              <a:t>Peer Gateway Status</a:t>
            </a:r>
          </a:p>
          <a:p>
            <a:r>
              <a:rPr lang="en-US" dirty="0">
                <a:solidFill>
                  <a:schemeClr val="bg1"/>
                </a:solidFill>
              </a:rPr>
              <a:t>CPU status</a:t>
            </a:r>
          </a:p>
          <a:p>
            <a:r>
              <a:rPr lang="en-US" dirty="0">
                <a:solidFill>
                  <a:schemeClr val="bg1"/>
                </a:solidFill>
              </a:rPr>
              <a:t>Temperature</a:t>
            </a:r>
          </a:p>
          <a:p>
            <a:r>
              <a:rPr lang="en-US" dirty="0">
                <a:solidFill>
                  <a:schemeClr val="bg1"/>
                </a:solidFill>
              </a:rPr>
              <a:t>Watchdog alarm output</a:t>
            </a:r>
          </a:p>
        </p:txBody>
      </p:sp>
      <p:sp>
        <p:nvSpPr>
          <p:cNvPr id="18" name="Content Placeholder 3">
            <a:extLst>
              <a:ext uri="{FF2B5EF4-FFF2-40B4-BE49-F238E27FC236}">
                <a16:creationId xmlns:a16="http://schemas.microsoft.com/office/drawing/2014/main" id="{76BC7D91-3BC4-9009-2996-F6C4D9BB6A1A}"/>
              </a:ext>
            </a:extLst>
          </p:cNvPr>
          <p:cNvSpPr>
            <a:spLocks noGrp="1"/>
          </p:cNvSpPr>
          <p:nvPr>
            <p:ph sz="quarter" idx="15"/>
          </p:nvPr>
        </p:nvSpPr>
        <p:spPr/>
        <p:txBody>
          <a:bodyPr/>
          <a:lstStyle/>
          <a:p>
            <a:r>
              <a:rPr lang="en-US" dirty="0"/>
              <a:t>1050 – G500 Hardware</a:t>
            </a:r>
          </a:p>
        </p:txBody>
      </p:sp>
      <p:grpSp>
        <p:nvGrpSpPr>
          <p:cNvPr id="12" name="Group 11">
            <a:extLst>
              <a:ext uri="{FF2B5EF4-FFF2-40B4-BE49-F238E27FC236}">
                <a16:creationId xmlns:a16="http://schemas.microsoft.com/office/drawing/2014/main" id="{881C7D5D-13FB-E995-9A01-8B38F3B19842}"/>
              </a:ext>
            </a:extLst>
          </p:cNvPr>
          <p:cNvGrpSpPr/>
          <p:nvPr/>
        </p:nvGrpSpPr>
        <p:grpSpPr>
          <a:xfrm>
            <a:off x="2170812" y="2582211"/>
            <a:ext cx="7016324" cy="1654508"/>
            <a:chOff x="7673171" y="4491416"/>
            <a:chExt cx="17016676" cy="4263032"/>
          </a:xfrm>
        </p:grpSpPr>
        <p:pic>
          <p:nvPicPr>
            <p:cNvPr id="13" name="Picture 12">
              <a:extLst>
                <a:ext uri="{FF2B5EF4-FFF2-40B4-BE49-F238E27FC236}">
                  <a16:creationId xmlns:a16="http://schemas.microsoft.com/office/drawing/2014/main" id="{2AF44BCB-A9F3-4D5B-85B2-67D3D0A3BC00}"/>
                </a:ext>
              </a:extLst>
            </p:cNvPr>
            <p:cNvPicPr>
              <a:picLocks noChangeAspect="1"/>
            </p:cNvPicPr>
            <p:nvPr/>
          </p:nvPicPr>
          <p:blipFill rotWithShape="1">
            <a:blip r:embed="rId3">
              <a:extLst>
                <a:ext uri="{28A0092B-C50C-407E-A947-70E740481C1C}">
                  <a14:useLocalDpi xmlns:a14="http://schemas.microsoft.com/office/drawing/2010/main" val="0"/>
                </a:ext>
              </a:extLst>
            </a:blip>
            <a:srcRect t="4672" b="-4672"/>
            <a:stretch/>
          </p:blipFill>
          <p:spPr>
            <a:xfrm>
              <a:off x="7673171" y="4491416"/>
              <a:ext cx="17016676" cy="4263032"/>
            </a:xfrm>
            <a:prstGeom prst="rect">
              <a:avLst/>
            </a:prstGeom>
          </p:spPr>
        </p:pic>
        <p:sp>
          <p:nvSpPr>
            <p:cNvPr id="8" name="Rectangle: Rounded Corners 7">
              <a:extLst>
                <a:ext uri="{FF2B5EF4-FFF2-40B4-BE49-F238E27FC236}">
                  <a16:creationId xmlns:a16="http://schemas.microsoft.com/office/drawing/2014/main" id="{532A004E-A20D-49AE-83E9-AAEBD353AF59}"/>
                </a:ext>
              </a:extLst>
            </p:cNvPr>
            <p:cNvSpPr/>
            <p:nvPr/>
          </p:nvSpPr>
          <p:spPr>
            <a:xfrm>
              <a:off x="13390722" y="6864931"/>
              <a:ext cx="503078" cy="100463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a:p>
          </p:txBody>
        </p:sp>
      </p:grpSp>
      <p:sp>
        <p:nvSpPr>
          <p:cNvPr id="7" name="Rectangle 3"/>
          <p:cNvSpPr txBox="1">
            <a:spLocks noChangeArrowheads="1"/>
          </p:cNvSpPr>
          <p:nvPr/>
        </p:nvSpPr>
        <p:spPr bwMode="auto">
          <a:xfrm>
            <a:off x="647741" y="888655"/>
            <a:ext cx="8439823" cy="150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defRPr>
            </a:lvl4pPr>
            <a:lvl5pPr marL="1546225" indent="-285750" algn="l" rtl="0" fontAlgn="base">
              <a:lnSpc>
                <a:spcPct val="90000"/>
              </a:lnSpc>
              <a:spcBef>
                <a:spcPts val="240"/>
              </a:spcBef>
              <a:spcAft>
                <a:spcPct val="0"/>
              </a:spcAft>
              <a:buClr>
                <a:srgbClr val="004880"/>
              </a:buClr>
              <a:buChar char="–"/>
              <a:defRPr sz="3200">
                <a:solidFill>
                  <a:srgbClr val="1E4191"/>
                </a:solidFill>
                <a:latin typeface="+mn-lt"/>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defRPr>
            </a:lvl9pPr>
          </a:lstStyle>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Status 1 – This Gateway </a:t>
            </a:r>
          </a:p>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Status 2 – Peer Gateway : apply when G500 is redundant.</a:t>
            </a:r>
          </a:p>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CPU and power supply status – power rails indicator. </a:t>
            </a:r>
          </a:p>
          <a:p>
            <a:pPr marL="127850" lvl="1" indent="-127850" defTabSz="608809">
              <a:lnSpc>
                <a:spcPct val="99000"/>
              </a:lnSpc>
              <a:spcBef>
                <a:spcPts val="932"/>
              </a:spcBef>
              <a:spcAft>
                <a:spcPts val="0"/>
              </a:spcAft>
              <a:buFont typeface="Arial" panose="020B0604020202020204" pitchFamily="34" charset="0"/>
              <a:buChar char="•"/>
            </a:pPr>
            <a:r>
              <a:rPr lang="en-US" sz="1598" dirty="0">
                <a:solidFill>
                  <a:schemeClr val="tx1"/>
                </a:solidFill>
              </a:rPr>
              <a:t>Temperature indicator - Over 10 internal monitored points.</a:t>
            </a:r>
          </a:p>
        </p:txBody>
      </p:sp>
      <p:pic>
        <p:nvPicPr>
          <p:cNvPr id="14" name="Picture 13">
            <a:extLst>
              <a:ext uri="{FF2B5EF4-FFF2-40B4-BE49-F238E27FC236}">
                <a16:creationId xmlns:a16="http://schemas.microsoft.com/office/drawing/2014/main" id="{96AA7A38-111B-423F-A483-1EE3005F7368}"/>
              </a:ext>
            </a:extLst>
          </p:cNvPr>
          <p:cNvPicPr>
            <a:picLocks noChangeAspect="1"/>
          </p:cNvPicPr>
          <p:nvPr/>
        </p:nvPicPr>
        <p:blipFill rotWithShape="1">
          <a:blip r:embed="rId3">
            <a:extLst>
              <a:ext uri="{28A0092B-C50C-407E-A947-70E740481C1C}">
                <a14:useLocalDpi xmlns:a14="http://schemas.microsoft.com/office/drawing/2010/main" val="0"/>
              </a:ext>
            </a:extLst>
          </a:blip>
          <a:srcRect l="34896" t="62957" r="64085" b="21663"/>
          <a:stretch/>
        </p:blipFill>
        <p:spPr>
          <a:xfrm>
            <a:off x="196130" y="803330"/>
            <a:ext cx="397496" cy="1503792"/>
          </a:xfrm>
          <a:prstGeom prst="rect">
            <a:avLst/>
          </a:prstGeom>
        </p:spPr>
      </p:pic>
      <p:pic>
        <p:nvPicPr>
          <p:cNvPr id="16" name="Picture 15">
            <a:extLst>
              <a:ext uri="{FF2B5EF4-FFF2-40B4-BE49-F238E27FC236}">
                <a16:creationId xmlns:a16="http://schemas.microsoft.com/office/drawing/2014/main" id="{1B2447E8-9A00-4C22-A431-B9842AA7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240" y="4788124"/>
            <a:ext cx="5850193" cy="1654507"/>
          </a:xfrm>
          <a:prstGeom prst="rect">
            <a:avLst/>
          </a:prstGeom>
        </p:spPr>
      </p:pic>
      <p:sp>
        <p:nvSpPr>
          <p:cNvPr id="17" name="Rectangle: Rounded Corners 16">
            <a:extLst>
              <a:ext uri="{FF2B5EF4-FFF2-40B4-BE49-F238E27FC236}">
                <a16:creationId xmlns:a16="http://schemas.microsoft.com/office/drawing/2014/main" id="{50B8B01A-7BDB-4213-A09A-7B62A4725A3D}"/>
              </a:ext>
            </a:extLst>
          </p:cNvPr>
          <p:cNvSpPr/>
          <p:nvPr/>
        </p:nvSpPr>
        <p:spPr>
          <a:xfrm flipV="1">
            <a:off x="2712550" y="5906416"/>
            <a:ext cx="377837" cy="28624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a:p>
        </p:txBody>
      </p:sp>
      <p:pic>
        <p:nvPicPr>
          <p:cNvPr id="19" name="Picture 18">
            <a:extLst>
              <a:ext uri="{FF2B5EF4-FFF2-40B4-BE49-F238E27FC236}">
                <a16:creationId xmlns:a16="http://schemas.microsoft.com/office/drawing/2014/main" id="{FF7B364B-8B04-4294-9970-BFF12459B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30" y="5304910"/>
            <a:ext cx="556809" cy="475144"/>
          </a:xfrm>
          <a:prstGeom prst="rect">
            <a:avLst/>
          </a:prstGeom>
        </p:spPr>
      </p:pic>
      <p:sp>
        <p:nvSpPr>
          <p:cNvPr id="3" name="Text Placeholder 1">
            <a:extLst>
              <a:ext uri="{FF2B5EF4-FFF2-40B4-BE49-F238E27FC236}">
                <a16:creationId xmlns:a16="http://schemas.microsoft.com/office/drawing/2014/main" id="{C41FADA7-BBDC-BB61-0443-C18581D67DF8}"/>
              </a:ext>
            </a:extLst>
          </p:cNvPr>
          <p:cNvSpPr txBox="1">
            <a:spLocks/>
          </p:cNvSpPr>
          <p:nvPr/>
        </p:nvSpPr>
        <p:spPr>
          <a:xfrm>
            <a:off x="366973" y="4607303"/>
            <a:ext cx="4962265" cy="332206"/>
          </a:xfrm>
          <a:prstGeom prst="rect">
            <a:avLst/>
          </a:prstGeom>
        </p:spPr>
        <p:txBody>
          <a:bodyPr/>
          <a:lstStyle>
            <a:lvl1pPr marL="0" indent="0" algn="l" defTabSz="1219080" rtl="0" eaLnBrk="1" latinLnBrk="0" hangingPunct="1">
              <a:lnSpc>
                <a:spcPct val="99000"/>
              </a:lnSpc>
              <a:spcBef>
                <a:spcPts val="1867"/>
              </a:spcBef>
              <a:spcAft>
                <a:spcPts val="0"/>
              </a:spcAft>
              <a:buFontTx/>
              <a:buNone/>
              <a:defRPr sz="36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0" indent="0" algn="l" defTabSz="1219080" rtl="0" eaLnBrk="1" latinLnBrk="0" hangingPunct="1">
              <a:lnSpc>
                <a:spcPct val="99000"/>
              </a:lnSpc>
              <a:spcBef>
                <a:spcPts val="1600"/>
              </a:spcBef>
              <a:buSzPct val="91000"/>
              <a:buFontTx/>
              <a:buNone/>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0" indent="0" algn="l" defTabSz="1219080" rtl="0" eaLnBrk="1" latinLnBrk="0" hangingPunct="1">
              <a:lnSpc>
                <a:spcPct val="99000"/>
              </a:lnSpc>
              <a:spcBef>
                <a:spcPts val="1200"/>
              </a:spcBef>
              <a:buSzPct val="91000"/>
              <a:buFontTx/>
              <a:buNone/>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CA" sz="1798" dirty="0">
                <a:solidFill>
                  <a:srgbClr val="439297"/>
                </a:solidFill>
              </a:rPr>
              <a:t>W</a:t>
            </a:r>
            <a:r>
              <a:rPr lang="en-US" sz="1798" dirty="0">
                <a:solidFill>
                  <a:srgbClr val="439297"/>
                </a:solidFill>
              </a:rPr>
              <a:t>atchdog alarm output (NC and </a:t>
            </a:r>
            <a:r>
              <a:rPr lang="en-US" sz="1798" dirty="0"/>
              <a:t>NO)</a:t>
            </a:r>
          </a:p>
        </p:txBody>
      </p:sp>
      <p:pic>
        <p:nvPicPr>
          <p:cNvPr id="6" name="Picture 5">
            <a:extLst>
              <a:ext uri="{FF2B5EF4-FFF2-40B4-BE49-F238E27FC236}">
                <a16:creationId xmlns:a16="http://schemas.microsoft.com/office/drawing/2014/main" id="{3411D8FB-7119-9259-0348-DEA5D2E6E715}"/>
              </a:ext>
            </a:extLst>
          </p:cNvPr>
          <p:cNvPicPr>
            <a:picLocks noChangeAspect="1"/>
          </p:cNvPicPr>
          <p:nvPr/>
        </p:nvPicPr>
        <p:blipFill>
          <a:blip r:embed="rId6"/>
          <a:stretch>
            <a:fillRect/>
          </a:stretch>
        </p:blipFill>
        <p:spPr>
          <a:xfrm>
            <a:off x="518103" y="2451673"/>
            <a:ext cx="869738" cy="2011270"/>
          </a:xfrm>
          <a:prstGeom prst="rect">
            <a:avLst/>
          </a:prstGeom>
        </p:spPr>
      </p:pic>
      <p:pic>
        <p:nvPicPr>
          <p:cNvPr id="4" name="Picture 3">
            <a:extLst>
              <a:ext uri="{FF2B5EF4-FFF2-40B4-BE49-F238E27FC236}">
                <a16:creationId xmlns:a16="http://schemas.microsoft.com/office/drawing/2014/main" id="{9F631855-52EA-60E0-7A53-75FD8762D6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3782" y="5231929"/>
            <a:ext cx="1217030" cy="918282"/>
          </a:xfrm>
          <a:prstGeom prst="rect">
            <a:avLst/>
          </a:prstGeom>
          <a:noFill/>
          <a:ln>
            <a:noFill/>
          </a:ln>
        </p:spPr>
      </p:pic>
      <p:pic>
        <p:nvPicPr>
          <p:cNvPr id="9" name="Picture 8">
            <a:extLst>
              <a:ext uri="{FF2B5EF4-FFF2-40B4-BE49-F238E27FC236}">
                <a16:creationId xmlns:a16="http://schemas.microsoft.com/office/drawing/2014/main" id="{64F81A72-0DD5-700C-C738-6C5AC92D0450}"/>
              </a:ext>
            </a:extLst>
          </p:cNvPr>
          <p:cNvPicPr>
            <a:picLocks noChangeAspect="1"/>
          </p:cNvPicPr>
          <p:nvPr/>
        </p:nvPicPr>
        <p:blipFill>
          <a:blip r:embed="rId8"/>
          <a:stretch>
            <a:fillRect/>
          </a:stretch>
        </p:blipFill>
        <p:spPr>
          <a:xfrm>
            <a:off x="3918985" y="3043804"/>
            <a:ext cx="551174" cy="235257"/>
          </a:xfrm>
          <a:prstGeom prst="rect">
            <a:avLst/>
          </a:prstGeom>
        </p:spPr>
      </p:pic>
      <p:sp>
        <p:nvSpPr>
          <p:cNvPr id="15" name="Text Placeholder 4">
            <a:extLst>
              <a:ext uri="{FF2B5EF4-FFF2-40B4-BE49-F238E27FC236}">
                <a16:creationId xmlns:a16="http://schemas.microsoft.com/office/drawing/2014/main" id="{DA53AEDB-1EBC-3896-B87F-45F327CB011A}"/>
              </a:ext>
            </a:extLst>
          </p:cNvPr>
          <p:cNvSpPr>
            <a:spLocks noGrp="1"/>
          </p:cNvSpPr>
          <p:nvPr>
            <p:ph type="body" sz="quarter" idx="12"/>
          </p:nvPr>
        </p:nvSpPr>
        <p:spPr>
          <a:xfrm>
            <a:off x="9484378" y="1464654"/>
            <a:ext cx="2511493" cy="1814407"/>
          </a:xfrm>
        </p:spPr>
        <p:txBody>
          <a:bodyPr/>
          <a:lstStyle/>
          <a:p>
            <a:r>
              <a:rPr lang="en-US" dirty="0">
                <a:solidFill>
                  <a:schemeClr val="bg1"/>
                </a:solidFill>
              </a:rPr>
              <a:t>Hardware Status LED</a:t>
            </a:r>
          </a:p>
          <a:p>
            <a:r>
              <a:rPr lang="en-US" dirty="0">
                <a:solidFill>
                  <a:schemeClr val="bg1"/>
                </a:solidFill>
              </a:rPr>
              <a:t>This Gateway Status</a:t>
            </a:r>
          </a:p>
          <a:p>
            <a:r>
              <a:rPr lang="en-US" dirty="0">
                <a:solidFill>
                  <a:schemeClr val="bg1"/>
                </a:solidFill>
              </a:rPr>
              <a:t>Peer Gateway Status</a:t>
            </a:r>
          </a:p>
          <a:p>
            <a:r>
              <a:rPr lang="en-US" dirty="0">
                <a:solidFill>
                  <a:schemeClr val="bg1"/>
                </a:solidFill>
              </a:rPr>
              <a:t>CPU status</a:t>
            </a:r>
          </a:p>
          <a:p>
            <a:r>
              <a:rPr lang="en-US" dirty="0">
                <a:solidFill>
                  <a:schemeClr val="bg1"/>
                </a:solidFill>
              </a:rPr>
              <a:t>Temperature</a:t>
            </a:r>
          </a:p>
          <a:p>
            <a:r>
              <a:rPr lang="en-US" dirty="0">
                <a:solidFill>
                  <a:schemeClr val="bg1"/>
                </a:solidFill>
              </a:rPr>
              <a:t>Watchdog Alarm Output</a:t>
            </a:r>
          </a:p>
        </p:txBody>
      </p:sp>
    </p:spTree>
    <p:extLst>
      <p:ext uri="{BB962C8B-B14F-4D97-AF65-F5344CB8AC3E}">
        <p14:creationId xmlns:p14="http://schemas.microsoft.com/office/powerpoint/2010/main" val="3742943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0B7A9A-E5C6-444E-B489-9EE11A764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0599" y="4236"/>
            <a:ext cx="1831228" cy="1259383"/>
          </a:xfrm>
          <a:prstGeom prst="rect">
            <a:avLst/>
          </a:prstGeom>
        </p:spPr>
      </p:pic>
      <p:sp>
        <p:nvSpPr>
          <p:cNvPr id="2" name="Text Placeholder 1">
            <a:extLst>
              <a:ext uri="{FF2B5EF4-FFF2-40B4-BE49-F238E27FC236}">
                <a16:creationId xmlns:a16="http://schemas.microsoft.com/office/drawing/2014/main" id="{9A8CE2AA-5356-47EF-A1E6-30FE3B62B2BC}"/>
              </a:ext>
            </a:extLst>
          </p:cNvPr>
          <p:cNvSpPr>
            <a:spLocks noGrp="1"/>
          </p:cNvSpPr>
          <p:nvPr>
            <p:ph type="body" sz="quarter" idx="10"/>
          </p:nvPr>
        </p:nvSpPr>
        <p:spPr/>
        <p:txBody>
          <a:bodyPr/>
          <a:lstStyle/>
          <a:p>
            <a:r>
              <a:rPr lang="en-CA" b="1" dirty="0">
                <a:solidFill>
                  <a:schemeClr val="tx1"/>
                </a:solidFill>
              </a:rPr>
              <a:t>E</a:t>
            </a:r>
            <a:r>
              <a:rPr lang="en-US" b="1" dirty="0">
                <a:solidFill>
                  <a:schemeClr val="tx1"/>
                </a:solidFill>
              </a:rPr>
              <a:t>thernet Interfaces</a:t>
            </a:r>
          </a:p>
        </p:txBody>
      </p:sp>
      <p:sp>
        <p:nvSpPr>
          <p:cNvPr id="3" name="Text Placeholder 2">
            <a:extLst>
              <a:ext uri="{FF2B5EF4-FFF2-40B4-BE49-F238E27FC236}">
                <a16:creationId xmlns:a16="http://schemas.microsoft.com/office/drawing/2014/main" id="{CB09C4B9-07BA-4CF6-A02B-0BC7B18A602C}"/>
              </a:ext>
            </a:extLst>
          </p:cNvPr>
          <p:cNvSpPr>
            <a:spLocks noGrp="1"/>
          </p:cNvSpPr>
          <p:nvPr>
            <p:ph type="body" sz="quarter" idx="11"/>
          </p:nvPr>
        </p:nvSpPr>
        <p:spPr>
          <a:xfrm>
            <a:off x="399259" y="962616"/>
            <a:ext cx="7362546" cy="1040069"/>
          </a:xfrm>
        </p:spPr>
        <p:txBody>
          <a:bodyPr/>
          <a:lstStyle/>
          <a:p>
            <a:pPr fontAlgn="base">
              <a:buClr>
                <a:srgbClr val="004880"/>
              </a:buClr>
            </a:pPr>
            <a:r>
              <a:rPr lang="fr-FR" sz="1598" dirty="0">
                <a:solidFill>
                  <a:schemeClr val="tx1"/>
                </a:solidFill>
              </a:rPr>
              <a:t>Front 100/1000BASE-T maintenance Ethernet port ( Isolated)</a:t>
            </a:r>
            <a:endParaRPr lang="en-US" sz="1598" dirty="0">
              <a:solidFill>
                <a:schemeClr val="tx1"/>
              </a:solidFill>
            </a:endParaRPr>
          </a:p>
          <a:p>
            <a:pPr fontAlgn="base">
              <a:buClr>
                <a:srgbClr val="004880"/>
              </a:buClr>
            </a:pPr>
            <a:r>
              <a:rPr lang="en-US" sz="1598" dirty="0">
                <a:solidFill>
                  <a:schemeClr val="tx1"/>
                </a:solidFill>
              </a:rPr>
              <a:t>Network port activity indicator LEDs (activity and speed)</a:t>
            </a:r>
          </a:p>
          <a:p>
            <a:pPr fontAlgn="base">
              <a:buClr>
                <a:srgbClr val="004880"/>
              </a:buClr>
            </a:pPr>
            <a:r>
              <a:rPr lang="en-US" sz="1598" dirty="0">
                <a:solidFill>
                  <a:schemeClr val="tx1"/>
                </a:solidFill>
              </a:rPr>
              <a:t>GRN = 1000Base, ORG = 100Base</a:t>
            </a:r>
          </a:p>
          <a:p>
            <a:pPr fontAlgn="base">
              <a:buClr>
                <a:srgbClr val="004880"/>
              </a:buClr>
            </a:pPr>
            <a:r>
              <a:rPr lang="en-US" sz="1598" dirty="0">
                <a:solidFill>
                  <a:schemeClr val="tx1"/>
                </a:solidFill>
              </a:rPr>
              <a:t>Off with no link or no SFP inserted, flashes for activity</a:t>
            </a:r>
          </a:p>
          <a:p>
            <a:endParaRPr lang="en-US" dirty="0">
              <a:solidFill>
                <a:schemeClr val="tx1"/>
              </a:solidFill>
            </a:endParaRPr>
          </a:p>
        </p:txBody>
      </p:sp>
      <p:sp>
        <p:nvSpPr>
          <p:cNvPr id="10" name="Content Placeholder 3">
            <a:extLst>
              <a:ext uri="{FF2B5EF4-FFF2-40B4-BE49-F238E27FC236}">
                <a16:creationId xmlns:a16="http://schemas.microsoft.com/office/drawing/2014/main" id="{86C04D05-8490-F06F-105D-BC6895839E3E}"/>
              </a:ext>
            </a:extLst>
          </p:cNvPr>
          <p:cNvSpPr>
            <a:spLocks noGrp="1"/>
          </p:cNvSpPr>
          <p:nvPr>
            <p:ph sz="quarter" idx="15"/>
          </p:nvPr>
        </p:nvSpPr>
        <p:spPr/>
        <p:txBody>
          <a:bodyPr/>
          <a:lstStyle/>
          <a:p>
            <a:r>
              <a:rPr lang="en-US" dirty="0"/>
              <a:t>1050 – G500 Hardware</a:t>
            </a:r>
          </a:p>
        </p:txBody>
      </p:sp>
      <p:sp>
        <p:nvSpPr>
          <p:cNvPr id="5" name="Text Placeholder 4">
            <a:extLst>
              <a:ext uri="{FF2B5EF4-FFF2-40B4-BE49-F238E27FC236}">
                <a16:creationId xmlns:a16="http://schemas.microsoft.com/office/drawing/2014/main" id="{BA1919C8-D065-4915-8033-189BF7A4F140}"/>
              </a:ext>
            </a:extLst>
          </p:cNvPr>
          <p:cNvSpPr>
            <a:spLocks noGrp="1"/>
          </p:cNvSpPr>
          <p:nvPr>
            <p:ph type="body" sz="quarter" idx="12"/>
          </p:nvPr>
        </p:nvSpPr>
        <p:spPr/>
        <p:txBody>
          <a:bodyPr/>
          <a:lstStyle/>
          <a:p>
            <a:r>
              <a:rPr lang="en-US" dirty="0">
                <a:solidFill>
                  <a:schemeClr val="bg1"/>
                </a:solidFill>
              </a:rPr>
              <a:t>Network indicators</a:t>
            </a:r>
          </a:p>
          <a:p>
            <a:r>
              <a:rPr lang="en-US" dirty="0">
                <a:solidFill>
                  <a:schemeClr val="bg1"/>
                </a:solidFill>
              </a:rPr>
              <a:t>Activity and speed.</a:t>
            </a:r>
          </a:p>
          <a:p>
            <a:r>
              <a:rPr lang="en-US" dirty="0">
                <a:solidFill>
                  <a:schemeClr val="bg1"/>
                </a:solidFill>
              </a:rPr>
              <a:t>Green and orange</a:t>
            </a:r>
          </a:p>
          <a:p>
            <a:r>
              <a:rPr lang="en-US" dirty="0">
                <a:solidFill>
                  <a:schemeClr val="bg1"/>
                </a:solidFill>
              </a:rPr>
              <a:t>Off if no link or no SFP.</a:t>
            </a:r>
          </a:p>
          <a:p>
            <a:endParaRPr lang="en-US" dirty="0">
              <a:solidFill>
                <a:schemeClr val="bg1"/>
              </a:solidFill>
            </a:endParaRPr>
          </a:p>
          <a:p>
            <a:r>
              <a:rPr lang="en-US" dirty="0">
                <a:solidFill>
                  <a:schemeClr val="bg1"/>
                </a:solidFill>
              </a:rPr>
              <a:t>Six locking Small Form-factor Pluggable (SFP) Ethernet ports:</a:t>
            </a:r>
          </a:p>
          <a:p>
            <a:r>
              <a:rPr lang="en-US" dirty="0">
                <a:solidFill>
                  <a:schemeClr val="bg1"/>
                </a:solidFill>
              </a:rPr>
              <a:t>100BASE-TX (RJ45 copper)</a:t>
            </a:r>
          </a:p>
          <a:p>
            <a:r>
              <a:rPr lang="en-US" dirty="0">
                <a:solidFill>
                  <a:schemeClr val="bg1"/>
                </a:solidFill>
              </a:rPr>
              <a:t>1000BASE-TX (RJ45 copper)</a:t>
            </a:r>
          </a:p>
          <a:p>
            <a:r>
              <a:rPr lang="en-US" dirty="0">
                <a:solidFill>
                  <a:schemeClr val="bg1"/>
                </a:solidFill>
              </a:rPr>
              <a:t>100BASE-FX (LC fiber multimode)</a:t>
            </a:r>
          </a:p>
          <a:p>
            <a:r>
              <a:rPr lang="en-US" dirty="0">
                <a:solidFill>
                  <a:schemeClr val="bg1"/>
                </a:solidFill>
              </a:rPr>
              <a:t>1000BASE-SX (LC fiber multimode)</a:t>
            </a:r>
          </a:p>
          <a:p>
            <a:r>
              <a:rPr lang="en-US" dirty="0">
                <a:solidFill>
                  <a:schemeClr val="bg1"/>
                </a:solidFill>
              </a:rPr>
              <a:t>1000BASE-LX (LC fiber single mode)</a:t>
            </a:r>
          </a:p>
          <a:p>
            <a:r>
              <a:rPr lang="en-US" dirty="0">
                <a:solidFill>
                  <a:schemeClr val="bg1"/>
                </a:solidFill>
              </a:rPr>
              <a:t>Independent MAC and IP</a:t>
            </a:r>
          </a:p>
          <a:p>
            <a:r>
              <a:rPr lang="en-US" dirty="0">
                <a:solidFill>
                  <a:schemeClr val="bg1"/>
                </a:solidFill>
              </a:rPr>
              <a:t>3 Parallel Redundancy Protocol (PRP) pairs</a:t>
            </a:r>
          </a:p>
          <a:p>
            <a:endParaRPr lang="en-US" dirty="0"/>
          </a:p>
        </p:txBody>
      </p:sp>
      <p:sp>
        <p:nvSpPr>
          <p:cNvPr id="12" name="Text Placeholder 11">
            <a:extLst>
              <a:ext uri="{FF2B5EF4-FFF2-40B4-BE49-F238E27FC236}">
                <a16:creationId xmlns:a16="http://schemas.microsoft.com/office/drawing/2014/main" id="{5F8D27D7-E30A-D2ED-4A16-775C74A806FD}"/>
              </a:ext>
            </a:extLst>
          </p:cNvPr>
          <p:cNvSpPr>
            <a:spLocks noGrp="1"/>
          </p:cNvSpPr>
          <p:nvPr>
            <p:ph type="body" sz="quarter" idx="16"/>
          </p:nvPr>
        </p:nvSpPr>
        <p:spPr/>
        <p:txBody>
          <a:bodyPr/>
          <a:lstStyle/>
          <a:p>
            <a:endParaRPr lang="en-CA"/>
          </a:p>
        </p:txBody>
      </p:sp>
      <p:pic>
        <p:nvPicPr>
          <p:cNvPr id="14" name="Picture 13">
            <a:extLst>
              <a:ext uri="{FF2B5EF4-FFF2-40B4-BE49-F238E27FC236}">
                <a16:creationId xmlns:a16="http://schemas.microsoft.com/office/drawing/2014/main" id="{4AB09E35-68FC-4734-A8D2-294E89E2B4C7}"/>
              </a:ext>
            </a:extLst>
          </p:cNvPr>
          <p:cNvPicPr>
            <a:picLocks noChangeAspect="1"/>
          </p:cNvPicPr>
          <p:nvPr/>
        </p:nvPicPr>
        <p:blipFill rotWithShape="1">
          <a:blip r:embed="rId4">
            <a:extLst>
              <a:ext uri="{28A0092B-C50C-407E-A947-70E740481C1C}">
                <a14:useLocalDpi xmlns:a14="http://schemas.microsoft.com/office/drawing/2010/main" val="0"/>
              </a:ext>
            </a:extLst>
          </a:blip>
          <a:srcRect t="4672" b="-4672"/>
          <a:stretch/>
        </p:blipFill>
        <p:spPr>
          <a:xfrm>
            <a:off x="-35914" y="2343228"/>
            <a:ext cx="9357741" cy="2344309"/>
          </a:xfrm>
          <a:prstGeom prst="rect">
            <a:avLst/>
          </a:prstGeom>
        </p:spPr>
      </p:pic>
      <p:sp>
        <p:nvSpPr>
          <p:cNvPr id="8" name="Rectangle: Rounded Corners 7">
            <a:extLst>
              <a:ext uri="{FF2B5EF4-FFF2-40B4-BE49-F238E27FC236}">
                <a16:creationId xmlns:a16="http://schemas.microsoft.com/office/drawing/2014/main" id="{532A004E-A20D-49AE-83E9-AAEBD353AF59}"/>
              </a:ext>
            </a:extLst>
          </p:cNvPr>
          <p:cNvSpPr/>
          <p:nvPr/>
        </p:nvSpPr>
        <p:spPr>
          <a:xfrm>
            <a:off x="3375992" y="3552726"/>
            <a:ext cx="913270" cy="42699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a:p>
        </p:txBody>
      </p:sp>
      <p:sp>
        <p:nvSpPr>
          <p:cNvPr id="9" name="Rectangle: Rounded Corners 8">
            <a:extLst>
              <a:ext uri="{FF2B5EF4-FFF2-40B4-BE49-F238E27FC236}">
                <a16:creationId xmlns:a16="http://schemas.microsoft.com/office/drawing/2014/main" id="{A445765F-1069-4868-BDA0-E4FB9CE8BAA3}"/>
              </a:ext>
            </a:extLst>
          </p:cNvPr>
          <p:cNvSpPr/>
          <p:nvPr/>
        </p:nvSpPr>
        <p:spPr>
          <a:xfrm flipV="1">
            <a:off x="5690901" y="3648764"/>
            <a:ext cx="405099" cy="66305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a:p>
        </p:txBody>
      </p:sp>
      <p:grpSp>
        <p:nvGrpSpPr>
          <p:cNvPr id="4" name="Group 3">
            <a:extLst>
              <a:ext uri="{FF2B5EF4-FFF2-40B4-BE49-F238E27FC236}">
                <a16:creationId xmlns:a16="http://schemas.microsoft.com/office/drawing/2014/main" id="{B2C40250-4053-B678-A513-5798D9636B16}"/>
              </a:ext>
            </a:extLst>
          </p:cNvPr>
          <p:cNvGrpSpPr/>
          <p:nvPr/>
        </p:nvGrpSpPr>
        <p:grpSpPr>
          <a:xfrm>
            <a:off x="212127" y="4311822"/>
            <a:ext cx="4987814" cy="2238862"/>
            <a:chOff x="3358605" y="8712172"/>
            <a:chExt cx="9987967" cy="4483262"/>
          </a:xfrm>
        </p:grpSpPr>
        <p:pic>
          <p:nvPicPr>
            <p:cNvPr id="15" name="Picture 14">
              <a:extLst>
                <a:ext uri="{FF2B5EF4-FFF2-40B4-BE49-F238E27FC236}">
                  <a16:creationId xmlns:a16="http://schemas.microsoft.com/office/drawing/2014/main" id="{3E2D2042-D84E-4628-8BE2-98E74341A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605" y="8712172"/>
              <a:ext cx="9987967" cy="2824721"/>
            </a:xfrm>
            <a:prstGeom prst="rect">
              <a:avLst/>
            </a:prstGeom>
          </p:spPr>
        </p:pic>
        <p:sp>
          <p:nvSpPr>
            <p:cNvPr id="16" name="Rectangle: Rounded Corners 15">
              <a:extLst>
                <a:ext uri="{FF2B5EF4-FFF2-40B4-BE49-F238E27FC236}">
                  <a16:creationId xmlns:a16="http://schemas.microsoft.com/office/drawing/2014/main" id="{CA51F12C-51A8-4314-8030-D666C86DF8DD}"/>
                </a:ext>
              </a:extLst>
            </p:cNvPr>
            <p:cNvSpPr/>
            <p:nvPr/>
          </p:nvSpPr>
          <p:spPr>
            <a:xfrm>
              <a:off x="7475653" y="10459831"/>
              <a:ext cx="2456598" cy="66803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
            </a:p>
          </p:txBody>
        </p:sp>
        <p:pic>
          <p:nvPicPr>
            <p:cNvPr id="19" name="Picture 18">
              <a:extLst>
                <a:ext uri="{FF2B5EF4-FFF2-40B4-BE49-F238E27FC236}">
                  <a16:creationId xmlns:a16="http://schemas.microsoft.com/office/drawing/2014/main" id="{305B5897-439F-404F-BC4F-557063D622D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24004" y1="38091" x2="42171" y2="49180"/>
                          <a14:foregroundMark x1="26678" y1="47541" x2="18167" y2="41659"/>
                          <a14:backgroundMark x1="71522" y1="42044" x2="83633" y2="80810"/>
                          <a14:backgroundMark x1="83633" y1="80810" x2="83633" y2="80810"/>
                          <a14:backgroundMark x1="73322" y1="57473" x2="69067" y2="70588"/>
                          <a14:backgroundMark x1="73977" y1="67792" x2="65685" y2="67792"/>
                          <a14:backgroundMark x1="73104" y1="47927" x2="71740" y2="75313"/>
                          <a14:backgroundMark x1="71522" y1="44744" x2="68631" y2="69335"/>
                          <a14:backgroundMark x1="66830" y1="58631" x2="66830" y2="58631"/>
                          <a14:backgroundMark x1="45499" y1="30473" x2="49809" y2="52266"/>
                          <a14:backgroundMark x1="55865" y1="49180" x2="50464" y2="51495"/>
                          <a14:backgroundMark x1="52046" y1="52266" x2="45281" y2="54291"/>
                          <a14:backgroundMark x1="45281" y1="54291" x2="45281" y2="54291"/>
                          <a14:backgroundMark x1="45990" y1="51109" x2="37698" y2="37223"/>
                          <a14:backgroundMark x1="39007" y1="62970" x2="33879" y2="63452"/>
                          <a14:backgroundMark x1="27114" y1="64609" x2="18603" y2="54677"/>
                          <a14:backgroundMark x1="29842" y1="62199" x2="25095" y2="55063"/>
                          <a14:backgroundMark x1="23131" y1="54677" x2="23131" y2="54677"/>
                          <a14:backgroundMark x1="41462" y1="58245" x2="36552" y2="60656"/>
                          <a14:backgroundMark x1="34315" y1="61427" x2="34315" y2="61427"/>
                          <a14:backgroundMark x1="64157" y1="47155" x2="42171" y2="72517"/>
                          <a14:backgroundMark x1="51337" y1="35680" x2="46481" y2="72517"/>
                          <a14:backgroundMark x1="46481" y1="72517" x2="46208" y2="73288"/>
                          <a14:backgroundMark x1="46645" y1="47927" x2="45499" y2="62199"/>
                          <a14:backgroundMark x1="44408" y1="64995" x2="44190" y2="55834"/>
                          <a14:backgroundMark x1="45063" y1="56702" x2="42171" y2="64995"/>
                          <a14:backgroundMark x1="38571" y1="64995" x2="47300" y2="55641"/>
                          <a14:backgroundMark x1="47300" y1="55641" x2="47300" y2="55448"/>
                          <a14:backgroundMark x1="41735" y1="60270" x2="44190" y2="57473"/>
                          <a14:backgroundMark x1="25859" y1="54484" x2="21822" y2="52170"/>
                          <a14:backgroundMark x1="42826" y1="55641" x2="38625" y2="57377"/>
                          <a14:backgroundMark x1="38625" y1="57377" x2="36334" y2="56027"/>
                          <a14:backgroundMark x1="37752" y1="54870" x2="36334" y2="54870"/>
                          <a14:backgroundMark x1="39062" y1="40501" x2="34806" y2="38091"/>
                          <a14:backgroundMark x1="34806" y1="38091" x2="34806" y2="38091"/>
                          <a14:backgroundMark x1="38189" y1="41273" x2="35025" y2="39151"/>
                          <a14:backgroundMark x1="38189" y1="41659" x2="35025" y2="39730"/>
                          <a14:backgroundMark x1="32897" y1="62970" x2="31042" y2="61427"/>
                          <a14:backgroundMark x1="40262" y1="65381" x2="24877" y2="62295"/>
                          <a14:backgroundMark x1="24877" y1="62295" x2="24877" y2="62295"/>
                          <a14:backgroundMark x1="38571" y1="65381" x2="28805" y2="60849"/>
                          <a14:backgroundMark x1="32570" y1="61427" x2="32570" y2="61427"/>
                        </a14:backgroundRemoval>
                      </a14:imgEffect>
                    </a14:imgLayer>
                  </a14:imgProps>
                </a:ext>
                <a:ext uri="{28A0092B-C50C-407E-A947-70E740481C1C}">
                  <a14:useLocalDpi xmlns:a14="http://schemas.microsoft.com/office/drawing/2010/main" val="0"/>
                </a:ext>
              </a:extLst>
            </a:blip>
            <a:srcRect l="17435" t="31696" r="56322" b="35751"/>
            <a:stretch/>
          </p:blipFill>
          <p:spPr>
            <a:xfrm>
              <a:off x="3938528" y="11009152"/>
              <a:ext cx="3089967" cy="2168445"/>
            </a:xfrm>
            <a:prstGeom prst="rect">
              <a:avLst/>
            </a:prstGeom>
          </p:spPr>
        </p:pic>
        <p:pic>
          <p:nvPicPr>
            <p:cNvPr id="29" name="Picture 28">
              <a:extLst>
                <a:ext uri="{FF2B5EF4-FFF2-40B4-BE49-F238E27FC236}">
                  <a16:creationId xmlns:a16="http://schemas.microsoft.com/office/drawing/2014/main" id="{70895C32-73FB-496F-AEF5-B9EBE8B0C1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8495" y="10909429"/>
              <a:ext cx="3246127" cy="2286005"/>
            </a:xfrm>
            <a:prstGeom prst="rect">
              <a:avLst/>
            </a:prstGeom>
          </p:spPr>
        </p:pic>
      </p:grpSp>
      <p:pic>
        <p:nvPicPr>
          <p:cNvPr id="11" name="Picture 10">
            <a:extLst>
              <a:ext uri="{FF2B5EF4-FFF2-40B4-BE49-F238E27FC236}">
                <a16:creationId xmlns:a16="http://schemas.microsoft.com/office/drawing/2014/main" id="{D127A27A-328B-3E80-7ECF-D878081AC579}"/>
              </a:ext>
            </a:extLst>
          </p:cNvPr>
          <p:cNvPicPr>
            <a:picLocks noChangeAspect="1"/>
          </p:cNvPicPr>
          <p:nvPr/>
        </p:nvPicPr>
        <p:blipFill>
          <a:blip r:embed="rId9"/>
          <a:stretch>
            <a:fillRect/>
          </a:stretch>
        </p:blipFill>
        <p:spPr>
          <a:xfrm>
            <a:off x="5334699" y="4605225"/>
            <a:ext cx="2835368" cy="1883072"/>
          </a:xfrm>
          <a:prstGeom prst="rect">
            <a:avLst/>
          </a:prstGeom>
        </p:spPr>
      </p:pic>
      <p:pic>
        <p:nvPicPr>
          <p:cNvPr id="6" name="Picture 5">
            <a:extLst>
              <a:ext uri="{FF2B5EF4-FFF2-40B4-BE49-F238E27FC236}">
                <a16:creationId xmlns:a16="http://schemas.microsoft.com/office/drawing/2014/main" id="{20973321-E50F-CC7E-3859-F529EBBBF151}"/>
              </a:ext>
            </a:extLst>
          </p:cNvPr>
          <p:cNvPicPr>
            <a:picLocks noChangeAspect="1"/>
          </p:cNvPicPr>
          <p:nvPr/>
        </p:nvPicPr>
        <p:blipFill>
          <a:blip r:embed="rId10"/>
          <a:stretch>
            <a:fillRect/>
          </a:stretch>
        </p:blipFill>
        <p:spPr>
          <a:xfrm>
            <a:off x="2268108" y="2978483"/>
            <a:ext cx="781445" cy="333544"/>
          </a:xfrm>
          <a:prstGeom prst="rect">
            <a:avLst/>
          </a:prstGeom>
        </p:spPr>
      </p:pic>
    </p:spTree>
    <p:extLst>
      <p:ext uri="{BB962C8B-B14F-4D97-AF65-F5344CB8AC3E}">
        <p14:creationId xmlns:p14="http://schemas.microsoft.com/office/powerpoint/2010/main" val="3055976974"/>
      </p:ext>
    </p:extLst>
  </p:cSld>
  <p:clrMapOvr>
    <a:masterClrMapping/>
  </p:clrMapOvr>
</p:sld>
</file>

<file path=ppt/theme/theme1.xml><?xml version="1.0" encoding="utf-8"?>
<a:theme xmlns:a="http://schemas.openxmlformats.org/drawingml/2006/main" name="GE Vernova">
  <a:themeElements>
    <a:clrScheme name="GE Vernova Palette">
      <a:dk1>
        <a:srgbClr val="005E60"/>
      </a:dk1>
      <a:lt1>
        <a:srgbClr val="FFFFFF"/>
      </a:lt1>
      <a:dk2>
        <a:srgbClr val="212121"/>
      </a:dk2>
      <a:lt2>
        <a:srgbClr val="C8FF08"/>
      </a:lt2>
      <a:accent1>
        <a:srgbClr val="FAFAFA"/>
      </a:accent1>
      <a:accent2>
        <a:srgbClr val="E3E3E3"/>
      </a:accent2>
      <a:accent3>
        <a:srgbClr val="CCCCCC"/>
      </a:accent3>
      <a:accent4>
        <a:srgbClr val="696969"/>
      </a:accent4>
      <a:accent5>
        <a:srgbClr val="484848"/>
      </a:accent5>
      <a:accent6>
        <a:srgbClr val="59C3C9"/>
      </a:accent6>
      <a:hlink>
        <a:srgbClr val="75CA64"/>
      </a:hlink>
      <a:folHlink>
        <a:srgbClr val="BFA682"/>
      </a:folHlink>
    </a:clrScheme>
    <a:fontScheme name="GE Vernova">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spcAft>
            <a:spcPts val="60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custClrLst>
    <a:custClr name="Stainless Steel">
      <a:srgbClr val="D2D2D2"/>
    </a:custClr>
    <a:custClr name="Aluminum">
      <a:srgbClr val="AEAEAE"/>
    </a:custClr>
    <a:custClr name="Titanium">
      <a:srgbClr val="969696"/>
    </a:custClr>
    <a:custClr name="Yellow">
      <a:srgbClr val="FFD400"/>
    </a:custClr>
    <a:custClr name="Orange">
      <a:srgbClr val="FF8400"/>
    </a:custClr>
    <a:custClr name="Red">
      <a:srgbClr val="FF1900"/>
    </a:custClr>
    <a:custClr name="Purple">
      <a:srgbClr val="8F00FF"/>
    </a:custClr>
    <a:custClr name="Fuschia">
      <a:srgbClr val="DE00F7"/>
    </a:custClr>
    <a:custClr name="Blue">
      <a:srgbClr val="3900F8"/>
    </a:custClr>
    <a:custClr name="Teal">
      <a:srgbClr val="00D0E1"/>
    </a:custClr>
  </a:custClrLst>
  <a:extLst>
    <a:ext uri="{05A4C25C-085E-4340-85A3-A5531E510DB2}">
      <thm15:themeFamily xmlns:thm15="http://schemas.microsoft.com/office/thememl/2012/main" name="Presentation2" id="{0FEEEBD1-D03A-4EB7-A8A8-69B3903463B4}" vid="{9BF03AD6-AA25-499C-9C5A-503B41CC16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987E64CCC7C941AA423E1ADF2491CC" ma:contentTypeVersion="18" ma:contentTypeDescription="Create a new document." ma:contentTypeScope="" ma:versionID="1e40539c746aebc5ca905ee2706e7d1b">
  <xsd:schema xmlns:xsd="http://www.w3.org/2001/XMLSchema" xmlns:xs="http://www.w3.org/2001/XMLSchema" xmlns:p="http://schemas.microsoft.com/office/2006/metadata/properties" xmlns:ns2="660f4d75-da08-481c-93a0-a5d59f6ee71c" xmlns:ns3="b402df0d-8178-4802-b8b9-ef402e68d744" xmlns:ns4="02d12187-754c-41a9-9e93-c3e1cfacc155" targetNamespace="http://schemas.microsoft.com/office/2006/metadata/properties" ma:root="true" ma:fieldsID="2dd0d1ad3efc741518aad11f398c5865" ns2:_="" ns3:_="" ns4:_="">
    <xsd:import namespace="660f4d75-da08-481c-93a0-a5d59f6ee71c"/>
    <xsd:import namespace="b402df0d-8178-4802-b8b9-ef402e68d744"/>
    <xsd:import namespace="02d12187-754c-41a9-9e93-c3e1cfacc1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4:TaxCatchAll" minOccurs="0"/>
                <xsd:element ref="ns2:lcf76f155ced4ddcb4097134ff3c332f"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f4d75-da08-481c-93a0-a5d59f6ee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02df0d-8178-4802-b8b9-ef402e68d7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d12187-754c-41a9-9e93-c3e1cfacc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db1637-3b50-4ef3-b363-a9ca0300321e}" ma:internalName="TaxCatchAll" ma:showField="CatchAllData" ma:web="b402df0d-8178-4802-b8b9-ef402e68d7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60f4d75-da08-481c-93a0-a5d59f6ee71c">
      <Terms xmlns="http://schemas.microsoft.com/office/infopath/2007/PartnerControls"/>
    </lcf76f155ced4ddcb4097134ff3c332f>
    <TaxCatchAll xmlns="02d12187-754c-41a9-9e93-c3e1cfacc15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214C9-2614-4841-8F75-517C46888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f4d75-da08-481c-93a0-a5d59f6ee71c"/>
    <ds:schemaRef ds:uri="b402df0d-8178-4802-b8b9-ef402e68d744"/>
    <ds:schemaRef ds:uri="02d12187-754c-41a9-9e93-c3e1cfacc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A31001-A973-48D3-BF92-E4BBE4C78C38}">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02d12187-754c-41a9-9e93-c3e1cfacc155"/>
    <ds:schemaRef ds:uri="http://www.w3.org/XML/1998/namespace"/>
    <ds:schemaRef ds:uri="b402df0d-8178-4802-b8b9-ef402e68d744"/>
    <ds:schemaRef ds:uri="660f4d75-da08-481c-93a0-a5d59f6ee71c"/>
    <ds:schemaRef ds:uri="http://purl.org/dc/dcmitype/"/>
  </ds:schemaRefs>
</ds:datastoreItem>
</file>

<file path=customXml/itemProps3.xml><?xml version="1.0" encoding="utf-8"?>
<ds:datastoreItem xmlns:ds="http://schemas.openxmlformats.org/officeDocument/2006/customXml" ds:itemID="{BDE64E55-0318-435E-9885-1C7A491FC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 Vernova PowerPoint Template 2023</Template>
  <TotalTime>372</TotalTime>
  <Words>2129</Words>
  <Application>Microsoft Office PowerPoint</Application>
  <PresentationFormat>Widescreen</PresentationFormat>
  <Paragraphs>268</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Inter</vt:lpstr>
      <vt:lpstr>Sons Condensed Extrabold</vt:lpstr>
      <vt:lpstr>Wingdings</vt:lpstr>
      <vt:lpstr>Courier New</vt:lpstr>
      <vt:lpstr>Arial</vt:lpstr>
      <vt:lpstr>Calibri</vt:lpstr>
      <vt:lpstr>GE Vernova</vt:lpstr>
      <vt:lpstr>1050- G500 Hardware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1050 - G500 HARDWARE</dc:title>
  <dc:subject/>
  <dc:creator>El Tawil, Hassan (GE Vernova)</dc:creator>
  <cp:keywords/>
  <dc:description/>
  <cp:lastModifiedBy>Paul Phillips</cp:lastModifiedBy>
  <cp:revision>77</cp:revision>
  <dcterms:created xsi:type="dcterms:W3CDTF">2023-08-31T13:40:48Z</dcterms:created>
  <dcterms:modified xsi:type="dcterms:W3CDTF">2023-10-30T15:43:58Z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0x01010010987E64CCC7C941AA423E1ADF2491CC</vt:lpwstr>
  </property>
</Properties>
</file>